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306"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303" r:id="rId27"/>
    <p:sldId id="287" r:id="rId28"/>
    <p:sldId id="288" r:id="rId29"/>
    <p:sldId id="289" r:id="rId30"/>
    <p:sldId id="290" r:id="rId31"/>
    <p:sldId id="291" r:id="rId32"/>
    <p:sldId id="292" r:id="rId33"/>
    <p:sldId id="293" r:id="rId34"/>
    <p:sldId id="294" r:id="rId35"/>
    <p:sldId id="281" r:id="rId36"/>
    <p:sldId id="282" r:id="rId37"/>
    <p:sldId id="304" r:id="rId38"/>
    <p:sldId id="305" r:id="rId39"/>
    <p:sldId id="28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ki Kostov" initials="JK" lastIdx="0" clrIdx="0">
    <p:extLst>
      <p:ext uri="{19B8F6BF-5375-455C-9EA6-DF929625EA0E}">
        <p15:presenceInfo xmlns:p15="http://schemas.microsoft.com/office/powerpoint/2012/main" xmlns="" userId="Janaki Kost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4" autoAdjust="0"/>
  </p:normalViewPr>
  <p:slideViewPr>
    <p:cSldViewPr snapToGrid="0">
      <p:cViewPr varScale="1">
        <p:scale>
          <a:sx n="83" d="100"/>
          <a:sy n="83" d="100"/>
        </p:scale>
        <p:origin x="-658"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5885B-0EF8-49AA-9D24-E36BAFC8706E}" type="datetimeFigureOut">
              <a:rPr lang="en-US" smtClean="0"/>
              <a:pPr/>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C8611-2354-4508-A0C9-A6E6406BDDAA}" type="slidenum">
              <a:rPr lang="en-US" smtClean="0"/>
              <a:pPr/>
              <a:t>‹#›</a:t>
            </a:fld>
            <a:endParaRPr lang="en-US"/>
          </a:p>
        </p:txBody>
      </p:sp>
    </p:spTree>
    <p:extLst>
      <p:ext uri="{BB962C8B-B14F-4D97-AF65-F5344CB8AC3E}">
        <p14:creationId xmlns:p14="http://schemas.microsoft.com/office/powerpoint/2010/main" xmlns="" val="156937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C8611-2354-4508-A0C9-A6E6406BDDAA}" type="slidenum">
              <a:rPr lang="en-US" smtClean="0"/>
              <a:pPr/>
              <a:t>11</a:t>
            </a:fld>
            <a:endParaRPr lang="en-US"/>
          </a:p>
        </p:txBody>
      </p:sp>
    </p:spTree>
    <p:extLst>
      <p:ext uri="{BB962C8B-B14F-4D97-AF65-F5344CB8AC3E}">
        <p14:creationId xmlns:p14="http://schemas.microsoft.com/office/powerpoint/2010/main" xmlns="" val="346224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C8611-2354-4508-A0C9-A6E6406BDDAA}" type="slidenum">
              <a:rPr lang="en-US" smtClean="0"/>
              <a:pPr/>
              <a:t>15</a:t>
            </a:fld>
            <a:endParaRPr lang="en-US"/>
          </a:p>
        </p:txBody>
      </p:sp>
    </p:spTree>
    <p:extLst>
      <p:ext uri="{BB962C8B-B14F-4D97-AF65-F5344CB8AC3E}">
        <p14:creationId xmlns:p14="http://schemas.microsoft.com/office/powerpoint/2010/main" xmlns="" val="211811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C8611-2354-4508-A0C9-A6E6406BDDAA}" type="slidenum">
              <a:rPr lang="en-US" smtClean="0"/>
              <a:pPr/>
              <a:t>17</a:t>
            </a:fld>
            <a:endParaRPr lang="en-US"/>
          </a:p>
        </p:txBody>
      </p:sp>
    </p:spTree>
    <p:extLst>
      <p:ext uri="{BB962C8B-B14F-4D97-AF65-F5344CB8AC3E}">
        <p14:creationId xmlns:p14="http://schemas.microsoft.com/office/powerpoint/2010/main" xmlns="" val="209335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03F76-9DAF-44E6-A129-D36154FBD94E}"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324684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3F76-9DAF-44E6-A129-D36154FBD94E}"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326461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3F76-9DAF-44E6-A129-D36154FBD94E}"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342281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3F76-9DAF-44E6-A129-D36154FBD94E}"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31222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903F76-9DAF-44E6-A129-D36154FBD94E}"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301070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03F76-9DAF-44E6-A129-D36154FBD94E}"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99947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03F76-9DAF-44E6-A129-D36154FBD94E}"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187882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03F76-9DAF-44E6-A129-D36154FBD94E}"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242155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03F76-9DAF-44E6-A129-D36154FBD94E}"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183280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903F76-9DAF-44E6-A129-D36154FBD94E}"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38095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903F76-9DAF-44E6-A129-D36154FBD94E}"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257767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03F76-9DAF-44E6-A129-D36154FBD94E}" type="datetimeFigureOut">
              <a:rPr lang="en-US" smtClean="0"/>
              <a:pPr/>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80389-0B46-4CFA-B902-F9EB2B7EE42F}" type="slidenum">
              <a:rPr lang="en-US" smtClean="0"/>
              <a:pPr/>
              <a:t>‹#›</a:t>
            </a:fld>
            <a:endParaRPr lang="en-US"/>
          </a:p>
        </p:txBody>
      </p:sp>
    </p:spTree>
    <p:extLst>
      <p:ext uri="{BB962C8B-B14F-4D97-AF65-F5344CB8AC3E}">
        <p14:creationId xmlns:p14="http://schemas.microsoft.com/office/powerpoint/2010/main" xmlns="" val="76846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hyperlink" Target="DIO%203%20C2.docx" TargetMode="External"/><Relationship Id="rId13" Type="http://schemas.openxmlformats.org/officeDocument/2006/relationships/hyperlink" Target="DIO%205%20C4.docx" TargetMode="External"/><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hyperlink" Target="https://freesvg.org/drone-pilot" TargetMode="External"/><Relationship Id="rId1" Type="http://schemas.openxmlformats.org/officeDocument/2006/relationships/slideLayout" Target="../slideLayouts/slideLayout2.xml"/><Relationship Id="rId6" Type="http://schemas.openxmlformats.org/officeDocument/2006/relationships/hyperlink" Target="DIO%202%20C1.docx" TargetMode="External"/><Relationship Id="rId11" Type="http://schemas.openxmlformats.org/officeDocument/2006/relationships/hyperlink" Target="DIO%204%20C3.docx" TargetMode="External"/><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0.jpeg"/><Relationship Id="rId4" Type="http://schemas.openxmlformats.org/officeDocument/2006/relationships/hyperlink" Target="DIO%201%20C0.docx" TargetMode="External"/><Relationship Id="rId9" Type="http://schemas.openxmlformats.org/officeDocument/2006/relationships/image" Target="../media/image20.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asa-europa-eu.translate.goog/en/downloads/137222/en?_x_tr_sl=en&amp;_x_tr_tl=mk&amp;_x_tr_hl=en&amp;_x_tr_pto=wapp" TargetMode="External"/><Relationship Id="rId7" Type="http://schemas.openxmlformats.org/officeDocument/2006/relationships/image" Target="../media/image1.png"/><Relationship Id="rId2" Type="http://schemas.openxmlformats.org/officeDocument/2006/relationships/hyperlink" Target="https://www-easa-europa-eu.translate.goog/en/downloads/137221/en?_x_tr_sl=en&amp;_x_tr_tl=mk&amp;_x_tr_hl=en&amp;_x_tr_pto=wapp" TargetMode="External"/><Relationship Id="rId1" Type="http://schemas.openxmlformats.org/officeDocument/2006/relationships/slideLayout" Target="../slideLayouts/slideLayout2.xml"/><Relationship Id="rId6" Type="http://schemas.openxmlformats.org/officeDocument/2006/relationships/hyperlink" Target="https://www-easa-europa-eu.translate.goog/en/downloads/137220/en?_x_tr_sl=en&amp;_x_tr_tl=mk&amp;_x_tr_hl=en&amp;_x_tr_pto=wapp" TargetMode="External"/><Relationship Id="rId5" Type="http://schemas.openxmlformats.org/officeDocument/2006/relationships/hyperlink" Target="https://www-easa-europa-eu.translate.goog/en/downloads/137219/en?_x_tr_sl=en&amp;_x_tr_tl=mk&amp;_x_tr_hl=en&amp;_x_tr_pto=wapp" TargetMode="External"/><Relationship Id="rId4" Type="http://schemas.openxmlformats.org/officeDocument/2006/relationships/hyperlink" Target="https://www-easa-europa-eu.translate.goog/en/downloads/137218/en?_x_tr_sl=en&amp;_x_tr_tl=mk&amp;_x_tr_hl=en&amp;_x_tr_pto=wap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asa-europa-eu.translate.goog/en/downloads/137217/en?_x_tr_sl=en&amp;_x_tr_tl=mk&amp;_x_tr_hl=en&amp;_x_tr_pto=wap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asa-europa-eu.translate.goog/en/domains/civil-drones-rpas/specific-category-civil-drones/predefined-risk-assessment-pdra?_x_tr_sl=en&amp;_x_tr_tl=mk&amp;_x_tr_hl=en&amp;_x_tr_pto=wap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 Id="rId9"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2356338"/>
          </a:xfrm>
        </p:spPr>
        <p:txBody>
          <a:bodyPr>
            <a:normAutofit/>
          </a:bodyPr>
          <a:lstStyle/>
          <a:p>
            <a:r>
              <a:rPr lang="mk-MK" sz="3600" dirty="0" smtClean="0">
                <a:solidFill>
                  <a:srgbClr val="0070C0"/>
                </a:solidFill>
                <a:latin typeface="+mn-lt"/>
              </a:rPr>
              <a:t>Европска регулатива за воздухоплови без екипаж</a:t>
            </a:r>
            <a:br>
              <a:rPr lang="mk-MK" sz="3600" dirty="0" smtClean="0">
                <a:solidFill>
                  <a:srgbClr val="0070C0"/>
                </a:solidFill>
                <a:latin typeface="+mn-lt"/>
              </a:rPr>
            </a:br>
            <a:r>
              <a:rPr lang="mk-MK" sz="3600" dirty="0" smtClean="0">
                <a:solidFill>
                  <a:srgbClr val="0070C0"/>
                </a:solidFill>
                <a:latin typeface="+mn-lt"/>
              </a:rPr>
              <a:t>(ЕУ 2019/945 и ЕУ 2019/947)</a:t>
            </a:r>
            <a:endParaRPr lang="en-US" sz="3600" dirty="0">
              <a:solidFill>
                <a:srgbClr val="0070C0"/>
              </a:solidFill>
              <a:latin typeface="+mn-lt"/>
            </a:endParaRPr>
          </a:p>
        </p:txBody>
      </p:sp>
      <p:sp>
        <p:nvSpPr>
          <p:cNvPr id="3" name="Subtitle 2"/>
          <p:cNvSpPr>
            <a:spLocks noGrp="1"/>
          </p:cNvSpPr>
          <p:nvPr>
            <p:ph type="subTitle" idx="1"/>
          </p:nvPr>
        </p:nvSpPr>
        <p:spPr>
          <a:xfrm>
            <a:off x="1740877" y="2769578"/>
            <a:ext cx="8528538" cy="3886200"/>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dirty="0" smtClean="0">
                <a:solidFill>
                  <a:srgbClr val="0070C0"/>
                </a:solidFill>
              </a:rPr>
              <a:t>Презентација на Агенцијата за цивилно воздухопловство</a:t>
            </a:r>
            <a:endParaRPr lang="en-US" sz="2800" dirty="0">
              <a:solidFill>
                <a:srgbClr val="0070C0"/>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82562" y="119550"/>
            <a:ext cx="3549161" cy="1538653"/>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53911" y="3411416"/>
            <a:ext cx="5284177" cy="34465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5644659" y="3719146"/>
            <a:ext cx="747345" cy="509954"/>
          </a:xfrm>
          <a:prstGeom prst="rect">
            <a:avLst/>
          </a:prstGeom>
        </p:spPr>
      </p:pic>
    </p:spTree>
    <p:extLst>
      <p:ext uri="{BB962C8B-B14F-4D97-AF65-F5344CB8AC3E}">
        <p14:creationId xmlns:p14="http://schemas.microsoft.com/office/powerpoint/2010/main" xmlns="" val="382691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r>
              <a:rPr lang="mk-MK" dirty="0" smtClean="0"/>
              <a:t>                               </a:t>
            </a:r>
            <a:r>
              <a:rPr lang="mk-MK" sz="2800" b="1" dirty="0" smtClean="0">
                <a:solidFill>
                  <a:schemeClr val="accent5">
                    <a:lumMod val="50000"/>
                  </a:schemeClr>
                </a:solidFill>
              </a:rPr>
              <a:t>Отворена категорија</a:t>
            </a:r>
            <a:endParaRPr lang="en-US" sz="2800" b="1" dirty="0">
              <a:solidFill>
                <a:schemeClr val="accent5">
                  <a:lumMod val="50000"/>
                </a:schemeClr>
              </a:solidFill>
            </a:endParaRPr>
          </a:p>
        </p:txBody>
      </p:sp>
      <p:sp>
        <p:nvSpPr>
          <p:cNvPr id="3" name="Content Placeholder 2"/>
          <p:cNvSpPr>
            <a:spLocks noGrp="1"/>
          </p:cNvSpPr>
          <p:nvPr>
            <p:ph idx="1"/>
          </p:nvPr>
        </p:nvSpPr>
        <p:spPr>
          <a:xfrm>
            <a:off x="4093" y="1107830"/>
            <a:ext cx="12192000" cy="5767754"/>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marL="0" indent="0">
              <a:buNone/>
            </a:pPr>
            <a:r>
              <a:rPr lang="mk-MK" sz="5100" dirty="0" smtClean="0">
                <a:solidFill>
                  <a:schemeClr val="tx1"/>
                </a:solidFill>
              </a:rPr>
              <a:t>                      Три (3) подкатегории во ОТВОРЕНА категорија:  </a:t>
            </a:r>
            <a:r>
              <a:rPr lang="mk-MK" sz="5100" b="1" dirty="0" smtClean="0">
                <a:solidFill>
                  <a:schemeClr val="accent5"/>
                </a:solidFill>
              </a:rPr>
              <a:t>А1 / А2 / А3</a:t>
            </a:r>
          </a:p>
          <a:p>
            <a:pPr marL="0" indent="0">
              <a:buNone/>
            </a:pPr>
            <a:r>
              <a:rPr lang="mk-MK" sz="2400" dirty="0" smtClean="0">
                <a:solidFill>
                  <a:schemeClr val="tx1"/>
                </a:solidFill>
              </a:rPr>
              <a:t>                                                                                                          </a:t>
            </a:r>
            <a:r>
              <a:rPr lang="mk-MK" sz="5100" dirty="0" smtClean="0">
                <a:solidFill>
                  <a:schemeClr val="tx1"/>
                </a:solidFill>
              </a:rPr>
              <a:t>Принцип на подкатегориите:</a:t>
            </a:r>
          </a:p>
          <a:p>
            <a:pPr marL="0" indent="0">
              <a:buNone/>
            </a:pPr>
            <a:endParaRPr lang="mk-MK" sz="2400" dirty="0">
              <a:solidFill>
                <a:schemeClr val="tx1"/>
              </a:solidFill>
            </a:endParaRPr>
          </a:p>
          <a:p>
            <a:pPr marL="0" indent="0">
              <a:buNone/>
            </a:pPr>
            <a:r>
              <a:rPr lang="mk-MK" sz="5100" b="1" dirty="0" smtClean="0">
                <a:solidFill>
                  <a:srgbClr val="C00000"/>
                </a:solidFill>
              </a:rPr>
              <a:t>                                   ПОТЕШКИ                 ПОДАЛЕЧНИ               ПОБЕЗБЕДНИ  </a:t>
            </a:r>
          </a:p>
          <a:p>
            <a:pPr marL="0" indent="0">
              <a:buNone/>
            </a:pPr>
            <a:endParaRPr lang="en-US" sz="2400" b="1" dirty="0" smtClean="0">
              <a:solidFill>
                <a:srgbClr val="C00000"/>
              </a:solidFill>
            </a:endParaRPr>
          </a:p>
          <a:p>
            <a:pPr marL="0" indent="0">
              <a:buNone/>
            </a:pPr>
            <a:endParaRPr lang="mk-MK" sz="2400" b="1" dirty="0" smtClean="0">
              <a:solidFill>
                <a:srgbClr val="C00000"/>
              </a:solidFill>
            </a:endParaRPr>
          </a:p>
          <a:p>
            <a:pPr marL="0" indent="0">
              <a:buNone/>
            </a:pPr>
            <a:r>
              <a:rPr lang="mk-MK" sz="5100" dirty="0" smtClean="0">
                <a:solidFill>
                  <a:schemeClr val="tx1"/>
                </a:solidFill>
              </a:rPr>
              <a:t>Најважни правила во </a:t>
            </a:r>
            <a:r>
              <a:rPr lang="mk-MK" sz="5100" dirty="0" smtClean="0">
                <a:solidFill>
                  <a:srgbClr val="C00000"/>
                </a:solidFill>
              </a:rPr>
              <a:t>Отворена</a:t>
            </a:r>
            <a:r>
              <a:rPr lang="mk-MK" sz="5100" dirty="0" smtClean="0">
                <a:solidFill>
                  <a:srgbClr val="002060"/>
                </a:solidFill>
              </a:rPr>
              <a:t> к</a:t>
            </a:r>
            <a:r>
              <a:rPr lang="mk-MK" sz="5100" dirty="0" smtClean="0">
                <a:solidFill>
                  <a:schemeClr val="tx1"/>
                </a:solidFill>
              </a:rPr>
              <a:t>атегорија:</a:t>
            </a:r>
          </a:p>
          <a:p>
            <a:pPr>
              <a:buFontTx/>
              <a:buChar char="-"/>
            </a:pPr>
            <a:r>
              <a:rPr lang="mk-MK" sz="4400" dirty="0" smtClean="0">
                <a:solidFill>
                  <a:srgbClr val="002060"/>
                </a:solidFill>
              </a:rPr>
              <a:t>МТОМ помалку од 25 кгр.</a:t>
            </a:r>
          </a:p>
          <a:p>
            <a:pPr>
              <a:buFontTx/>
              <a:buChar char="-"/>
            </a:pPr>
            <a:r>
              <a:rPr lang="mk-MK" sz="4400" dirty="0" smtClean="0">
                <a:solidFill>
                  <a:srgbClr val="002060"/>
                </a:solidFill>
              </a:rPr>
              <a:t>Се лета само во </a:t>
            </a:r>
            <a:r>
              <a:rPr lang="en-US" sz="4400" dirty="0" smtClean="0">
                <a:solidFill>
                  <a:srgbClr val="002060"/>
                </a:solidFill>
              </a:rPr>
              <a:t>VLOS</a:t>
            </a:r>
          </a:p>
          <a:p>
            <a:pPr>
              <a:buFontTx/>
              <a:buChar char="-"/>
            </a:pPr>
            <a:r>
              <a:rPr lang="mk-MK" sz="4400" dirty="0" smtClean="0">
                <a:solidFill>
                  <a:srgbClr val="002060"/>
                </a:solidFill>
              </a:rPr>
              <a:t>Максимална висина на летот над тло е 120 м.</a:t>
            </a:r>
          </a:p>
          <a:p>
            <a:pPr>
              <a:buFontTx/>
              <a:buChar char="-"/>
            </a:pPr>
            <a:r>
              <a:rPr lang="mk-MK" sz="4400" dirty="0" smtClean="0">
                <a:solidFill>
                  <a:srgbClr val="002060"/>
                </a:solidFill>
              </a:rPr>
              <a:t>Без превоз на опасни материи (</a:t>
            </a:r>
            <a:r>
              <a:rPr lang="en-US" sz="4400" dirty="0" smtClean="0">
                <a:solidFill>
                  <a:srgbClr val="002060"/>
                </a:solidFill>
              </a:rPr>
              <a:t>DG)</a:t>
            </a:r>
          </a:p>
          <a:p>
            <a:pPr>
              <a:buFontTx/>
              <a:buChar char="-"/>
            </a:pPr>
            <a:r>
              <a:rPr lang="mk-MK" sz="4400" dirty="0" smtClean="0">
                <a:solidFill>
                  <a:srgbClr val="002060"/>
                </a:solidFill>
              </a:rPr>
              <a:t>Без испуштање материјали и течности.</a:t>
            </a:r>
          </a:p>
          <a:p>
            <a:pPr>
              <a:buFontTx/>
              <a:buChar char="-"/>
            </a:pPr>
            <a:r>
              <a:rPr lang="mk-MK" sz="4400" dirty="0" smtClean="0">
                <a:solidFill>
                  <a:srgbClr val="002060"/>
                </a:solidFill>
              </a:rPr>
              <a:t>Без автономни операции.</a:t>
            </a:r>
          </a:p>
          <a:p>
            <a:pPr>
              <a:buFontTx/>
              <a:buChar char="-"/>
            </a:pPr>
            <a:r>
              <a:rPr lang="mk-MK" sz="4400" dirty="0" smtClean="0">
                <a:solidFill>
                  <a:srgbClr val="002060"/>
                </a:solidFill>
              </a:rPr>
              <a:t>Далечински пилот со минимум 16 год. освен ако не е надгледуван.</a:t>
            </a:r>
          </a:p>
          <a:p>
            <a:pPr>
              <a:buFontTx/>
              <a:buChar char="-"/>
            </a:pPr>
            <a:endParaRPr lang="mk-MK" sz="2400" dirty="0" smtClean="0">
              <a:solidFill>
                <a:srgbClr val="002060"/>
              </a:solidFill>
            </a:endParaRPr>
          </a:p>
          <a:p>
            <a:pPr>
              <a:buFontTx/>
              <a:buChar char="-"/>
            </a:pPr>
            <a:endParaRPr lang="en-US" sz="2400" dirty="0" smtClean="0">
              <a:solidFill>
                <a:schemeClr val="tx1"/>
              </a:solidFill>
            </a:endParaRPr>
          </a:p>
          <a:p>
            <a:pPr>
              <a:buFontTx/>
              <a:buChar char="-"/>
            </a:pPr>
            <a:endParaRPr lang="mk-MK" sz="2400" dirty="0" smtClean="0">
              <a:solidFill>
                <a:schemeClr val="tx1"/>
              </a:solidFill>
            </a:endParaRPr>
          </a:p>
          <a:p>
            <a:pPr marL="0" indent="0">
              <a:buNone/>
            </a:pPr>
            <a:r>
              <a:rPr lang="mk-MK" sz="2400" dirty="0" smtClean="0">
                <a:solidFill>
                  <a:schemeClr val="tx1"/>
                </a:solidFill>
              </a:rPr>
              <a:t> </a:t>
            </a:r>
            <a:endParaRPr lang="en-US" sz="2400" dirty="0">
              <a:solidFill>
                <a:schemeClr val="tx1"/>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5" name="Right Arrow 4"/>
          <p:cNvSpPr/>
          <p:nvPr/>
        </p:nvSpPr>
        <p:spPr>
          <a:xfrm>
            <a:off x="4132388" y="2015429"/>
            <a:ext cx="5978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ight Arrow 5"/>
          <p:cNvSpPr/>
          <p:nvPr/>
        </p:nvSpPr>
        <p:spPr>
          <a:xfrm>
            <a:off x="6872656" y="2015429"/>
            <a:ext cx="5978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17" name="Group 16">
            <a:extLst>
              <a:ext uri="{FF2B5EF4-FFF2-40B4-BE49-F238E27FC236}">
                <a16:creationId xmlns:a16="http://schemas.microsoft.com/office/drawing/2014/main" xmlns="" id="{CCF523E8-2A93-77E1-838A-168DF43DBAD3}"/>
              </a:ext>
            </a:extLst>
          </p:cNvPr>
          <p:cNvGrpSpPr/>
          <p:nvPr/>
        </p:nvGrpSpPr>
        <p:grpSpPr>
          <a:xfrm>
            <a:off x="7165731" y="2637692"/>
            <a:ext cx="4826977" cy="2804745"/>
            <a:chOff x="1956765" y="1744626"/>
            <a:chExt cx="4663111" cy="2995901"/>
          </a:xfrm>
        </p:grpSpPr>
        <p:pic>
          <p:nvPicPr>
            <p:cNvPr id="18" name="Picture 5">
              <a:extLst>
                <a:ext uri="{FF2B5EF4-FFF2-40B4-BE49-F238E27FC236}">
                  <a16:creationId xmlns:a16="http://schemas.microsoft.com/office/drawing/2014/main" xmlns="" id="{13AC9969-0F38-95FE-8A68-013FD05E5A36}"/>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956765" y="1744626"/>
              <a:ext cx="4663111" cy="2995901"/>
            </a:xfrm>
            <a:prstGeom prst="rect">
              <a:avLst/>
            </a:prstGeom>
            <a:ln>
              <a:noFill/>
            </a:ln>
            <a:effectLst>
              <a:softEdge rad="112500"/>
            </a:effectLst>
          </p:spPr>
        </p:pic>
        <p:grpSp>
          <p:nvGrpSpPr>
            <p:cNvPr id="19" name="Group 20">
              <a:extLst>
                <a:ext uri="{FF2B5EF4-FFF2-40B4-BE49-F238E27FC236}">
                  <a16:creationId xmlns:a16="http://schemas.microsoft.com/office/drawing/2014/main" xmlns="" id="{1FDB8964-635B-FDD1-AC9F-24EB8F400553}"/>
                </a:ext>
              </a:extLst>
            </p:cNvPr>
            <p:cNvGrpSpPr/>
            <p:nvPr/>
          </p:nvGrpSpPr>
          <p:grpSpPr>
            <a:xfrm>
              <a:off x="2239472" y="2169997"/>
              <a:ext cx="3942438" cy="2467873"/>
              <a:chOff x="4427984" y="3672320"/>
              <a:chExt cx="3096344" cy="2568278"/>
            </a:xfrm>
          </p:grpSpPr>
          <p:sp>
            <p:nvSpPr>
              <p:cNvPr id="25" name="Can 18">
                <a:extLst>
                  <a:ext uri="{FF2B5EF4-FFF2-40B4-BE49-F238E27FC236}">
                    <a16:creationId xmlns:a16="http://schemas.microsoft.com/office/drawing/2014/main" xmlns="" id="{D48B9F94-38B6-D082-EBD9-F0CC491F97CD}"/>
                  </a:ext>
                </a:extLst>
              </p:cNvPr>
              <p:cNvSpPr/>
              <p:nvPr/>
            </p:nvSpPr>
            <p:spPr bwMode="auto">
              <a:xfrm>
                <a:off x="4427984" y="3676065"/>
                <a:ext cx="3096344" cy="2564533"/>
              </a:xfrm>
              <a:prstGeom prst="can">
                <a:avLst/>
              </a:prstGeom>
              <a:noFill/>
              <a:ln>
                <a:solidFill>
                  <a:srgbClr val="00206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891" indent="-342891" defTabSz="914377">
                  <a:buBlip>
                    <a:blip r:embed="rId4"/>
                  </a:buBlip>
                </a:pPr>
                <a:endParaRPr lang="en-GB" sz="3200">
                  <a:solidFill>
                    <a:srgbClr val="055685"/>
                  </a:solidFill>
                  <a:latin typeface="Calibri" pitchFamily="34" charset="0"/>
                </a:endParaRPr>
              </a:p>
            </p:txBody>
          </p:sp>
          <p:sp>
            <p:nvSpPr>
              <p:cNvPr id="26" name="Can 21">
                <a:extLst>
                  <a:ext uri="{FF2B5EF4-FFF2-40B4-BE49-F238E27FC236}">
                    <a16:creationId xmlns:a16="http://schemas.microsoft.com/office/drawing/2014/main" xmlns="" id="{89B69B53-50CA-76FD-4478-3D378E0BA51C}"/>
                  </a:ext>
                </a:extLst>
              </p:cNvPr>
              <p:cNvSpPr/>
              <p:nvPr/>
            </p:nvSpPr>
            <p:spPr bwMode="auto">
              <a:xfrm rot="10800000">
                <a:off x="4427984" y="3672320"/>
                <a:ext cx="3096344" cy="2564533"/>
              </a:xfrm>
              <a:prstGeom prst="can">
                <a:avLst/>
              </a:prstGeom>
              <a:noFill/>
              <a:ln>
                <a:solidFill>
                  <a:srgbClr val="002060"/>
                </a:solidFill>
                <a:prstDash val="sysDash"/>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891" indent="-342891" defTabSz="914377">
                  <a:buBlip>
                    <a:blip r:embed="rId4"/>
                  </a:buBlip>
                </a:pPr>
                <a:endParaRPr lang="en-GB" sz="3200">
                  <a:solidFill>
                    <a:srgbClr val="055685"/>
                  </a:solidFill>
                  <a:latin typeface="Calibri" pitchFamily="34" charset="0"/>
                </a:endParaRPr>
              </a:p>
            </p:txBody>
          </p:sp>
        </p:grpSp>
        <p:cxnSp>
          <p:nvCxnSpPr>
            <p:cNvPr id="20" name="17 Conector recto de flecha">
              <a:extLst>
                <a:ext uri="{FF2B5EF4-FFF2-40B4-BE49-F238E27FC236}">
                  <a16:creationId xmlns:a16="http://schemas.microsoft.com/office/drawing/2014/main" xmlns="" id="{07F388DE-1806-8F7C-3B61-9E3B069868CD}"/>
                </a:ext>
              </a:extLst>
            </p:cNvPr>
            <p:cNvCxnSpPr/>
            <p:nvPr/>
          </p:nvCxnSpPr>
          <p:spPr bwMode="auto">
            <a:xfrm flipH="1" flipV="1">
              <a:off x="6327923" y="2439292"/>
              <a:ext cx="0" cy="1949632"/>
            </a:xfrm>
            <a:prstGeom prst="straightConnector1">
              <a:avLst/>
            </a:prstGeom>
            <a:noFill/>
            <a:ln w="28575">
              <a:solidFill>
                <a:srgbClr val="002060"/>
              </a:solidFill>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Rectangle 3">
              <a:extLst>
                <a:ext uri="{FF2B5EF4-FFF2-40B4-BE49-F238E27FC236}">
                  <a16:creationId xmlns:a16="http://schemas.microsoft.com/office/drawing/2014/main" xmlns="" id="{BD9EDD0A-428B-F61D-7F9C-019F1C2D8FB5}"/>
                </a:ext>
              </a:extLst>
            </p:cNvPr>
            <p:cNvSpPr txBox="1">
              <a:spLocks noChangeArrowheads="1"/>
            </p:cNvSpPr>
            <p:nvPr/>
          </p:nvSpPr>
          <p:spPr bwMode="auto">
            <a:xfrm>
              <a:off x="2894538" y="2127126"/>
              <a:ext cx="2629547" cy="482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Blip>
                  <a:blip r:embed="rId5"/>
                </a:buBlip>
                <a:defRPr sz="3200">
                  <a:solidFill>
                    <a:srgbClr val="055685"/>
                  </a:solidFill>
                  <a:latin typeface="+mn-lt"/>
                  <a:ea typeface="+mn-ea"/>
                  <a:cs typeface="+mn-cs"/>
                </a:defRPr>
              </a:lvl1pPr>
              <a:lvl2pPr marL="742950" indent="-285750" algn="l" rtl="0" eaLnBrk="0" fontAlgn="base" hangingPunct="0">
                <a:spcBef>
                  <a:spcPct val="20000"/>
                </a:spcBef>
                <a:spcAft>
                  <a:spcPct val="0"/>
                </a:spcAft>
                <a:buSzPct val="80000"/>
                <a:buBlip>
                  <a:blip r:embed="rId6"/>
                </a:buBlip>
                <a:defRPr sz="2800">
                  <a:solidFill>
                    <a:srgbClr val="055685"/>
                  </a:solidFill>
                  <a:latin typeface="+mn-lt"/>
                </a:defRPr>
              </a:lvl2pPr>
              <a:lvl3pPr marL="1143000" indent="-228600" algn="l" rtl="0" eaLnBrk="0" fontAlgn="base" hangingPunct="0">
                <a:spcBef>
                  <a:spcPct val="20000"/>
                </a:spcBef>
                <a:spcAft>
                  <a:spcPct val="0"/>
                </a:spcAft>
                <a:buSzPct val="80000"/>
                <a:buBlip>
                  <a:blip r:embed="rId7"/>
                </a:buBlip>
                <a:defRPr sz="2400">
                  <a:solidFill>
                    <a:srgbClr val="055685"/>
                  </a:solidFill>
                  <a:latin typeface="+mn-lt"/>
                </a:defRPr>
              </a:lvl3pPr>
              <a:lvl4pPr marL="1600200" indent="-228600" algn="l" rtl="0" eaLnBrk="0" fontAlgn="base" hangingPunct="0">
                <a:spcBef>
                  <a:spcPct val="20000"/>
                </a:spcBef>
                <a:spcAft>
                  <a:spcPct val="0"/>
                </a:spcAft>
                <a:buSzPct val="80000"/>
                <a:buBlip>
                  <a:blip r:embed="rId8"/>
                </a:buBlip>
                <a:defRPr sz="2000">
                  <a:solidFill>
                    <a:srgbClr val="055685"/>
                  </a:solidFill>
                  <a:latin typeface="+mn-lt"/>
                </a:defRPr>
              </a:lvl4pPr>
              <a:lvl5pPr marL="2057400" indent="-228600" algn="l" rtl="0" eaLnBrk="0" fontAlgn="base" hangingPunct="0">
                <a:spcBef>
                  <a:spcPct val="20000"/>
                </a:spcBef>
                <a:spcAft>
                  <a:spcPct val="0"/>
                </a:spcAft>
                <a:buSzPct val="80000"/>
                <a:buBlip>
                  <a:blip r:embed="rId9"/>
                </a:buBlip>
                <a:defRPr sz="2000">
                  <a:solidFill>
                    <a:srgbClr val="055685"/>
                  </a:solidFill>
                  <a:latin typeface="+mn-lt"/>
                </a:defRPr>
              </a:lvl5pPr>
              <a:lvl6pPr marL="2514600" indent="-228600" algn="l" rtl="0" fontAlgn="base">
                <a:spcBef>
                  <a:spcPct val="20000"/>
                </a:spcBef>
                <a:spcAft>
                  <a:spcPct val="0"/>
                </a:spcAft>
                <a:buSzPct val="80000"/>
                <a:buBlip>
                  <a:blip r:embed="rId9"/>
                </a:buBlip>
                <a:defRPr sz="2000">
                  <a:solidFill>
                    <a:srgbClr val="055685"/>
                  </a:solidFill>
                  <a:latin typeface="+mn-lt"/>
                </a:defRPr>
              </a:lvl6pPr>
              <a:lvl7pPr marL="2971800" indent="-228600" algn="l" rtl="0" fontAlgn="base">
                <a:spcBef>
                  <a:spcPct val="20000"/>
                </a:spcBef>
                <a:spcAft>
                  <a:spcPct val="0"/>
                </a:spcAft>
                <a:buSzPct val="80000"/>
                <a:buBlip>
                  <a:blip r:embed="rId9"/>
                </a:buBlip>
                <a:defRPr sz="2000">
                  <a:solidFill>
                    <a:srgbClr val="055685"/>
                  </a:solidFill>
                  <a:latin typeface="+mn-lt"/>
                </a:defRPr>
              </a:lvl7pPr>
              <a:lvl8pPr marL="3429000" indent="-228600" algn="l" rtl="0" fontAlgn="base">
                <a:spcBef>
                  <a:spcPct val="20000"/>
                </a:spcBef>
                <a:spcAft>
                  <a:spcPct val="0"/>
                </a:spcAft>
                <a:buSzPct val="80000"/>
                <a:buBlip>
                  <a:blip r:embed="rId9"/>
                </a:buBlip>
                <a:defRPr sz="2000">
                  <a:solidFill>
                    <a:srgbClr val="055685"/>
                  </a:solidFill>
                  <a:latin typeface="+mn-lt"/>
                </a:defRPr>
              </a:lvl8pPr>
              <a:lvl9pPr marL="3886200" indent="-228600" algn="l" rtl="0" fontAlgn="base">
                <a:spcBef>
                  <a:spcPct val="20000"/>
                </a:spcBef>
                <a:spcAft>
                  <a:spcPct val="0"/>
                </a:spcAft>
                <a:buSzPct val="80000"/>
                <a:buBlip>
                  <a:blip r:embed="rId9"/>
                </a:buBlip>
                <a:defRPr sz="2000">
                  <a:solidFill>
                    <a:srgbClr val="055685"/>
                  </a:solidFill>
                  <a:latin typeface="+mn-lt"/>
                </a:defRPr>
              </a:lvl9pPr>
            </a:lstStyle>
            <a:p>
              <a:pPr eaLnBrk="1" hangingPunct="1">
                <a:lnSpc>
                  <a:spcPct val="150000"/>
                </a:lnSpc>
                <a:buNone/>
              </a:pPr>
              <a:r>
                <a:rPr lang="en-GB" altLang="en-US" sz="1400" b="1" kern="0" dirty="0" smtClean="0">
                  <a:solidFill>
                    <a:schemeClr val="tx1"/>
                  </a:solidFill>
                  <a:latin typeface="HelveticaNeueLT Com 47 LtCn" panose="020B0406020202030204" pitchFamily="34" charset="-18"/>
                  <a:sym typeface="Symbol" panose="05050102010706020507" pitchFamily="18" charset="2"/>
                </a:rPr>
                <a:t>                   VLOS     120 m</a:t>
              </a:r>
              <a:endParaRPr lang="en-GB" altLang="en-US" sz="1400" b="1" u="sng" kern="0" dirty="0">
                <a:solidFill>
                  <a:schemeClr val="tx1"/>
                </a:solidFill>
                <a:latin typeface="HelveticaNeueLT Com 47 LtCn" panose="020B0406020202030204" pitchFamily="34" charset="-18"/>
                <a:sym typeface="Symbol" panose="05050102010706020507" pitchFamily="18" charset="2"/>
              </a:endParaRPr>
            </a:p>
          </p:txBody>
        </p:sp>
        <p:pic>
          <p:nvPicPr>
            <p:cNvPr id="22" name="Picture 21">
              <a:extLst>
                <a:ext uri="{FF2B5EF4-FFF2-40B4-BE49-F238E27FC236}">
                  <a16:creationId xmlns:a16="http://schemas.microsoft.com/office/drawing/2014/main" xmlns="" id="{1ACBAA40-C1F8-687B-BAFC-E2FD6FE0140A}"/>
                </a:ext>
              </a:extLst>
            </p:cNvPr>
            <p:cNvPicPr>
              <a:picLocks noChangeAspect="1"/>
            </p:cNvPicPr>
            <p:nvPr/>
          </p:nvPicPr>
          <p:blipFill rotWithShape="1">
            <a:blip r:embed="rId10" cstate="screen">
              <a:extLst>
                <a:ext uri="{28A0092B-C50C-407E-A947-70E740481C1C}">
                  <a14:useLocalDpi xmlns:a14="http://schemas.microsoft.com/office/drawing/2010/main" xmlns=""/>
                </a:ext>
              </a:extLst>
            </a:blip>
            <a:srcRect/>
            <a:stretch/>
          </p:blipFill>
          <p:spPr>
            <a:xfrm>
              <a:off x="3101713" y="3659098"/>
              <a:ext cx="641743" cy="854855"/>
            </a:xfrm>
            <a:prstGeom prst="rect">
              <a:avLst/>
            </a:prstGeom>
          </p:spPr>
        </p:pic>
        <p:pic>
          <p:nvPicPr>
            <p:cNvPr id="23" name="Picture 22">
              <a:extLst>
                <a:ext uri="{FF2B5EF4-FFF2-40B4-BE49-F238E27FC236}">
                  <a16:creationId xmlns:a16="http://schemas.microsoft.com/office/drawing/2014/main" xmlns="" id="{EF0CC9EA-9342-6BA2-1287-11C03C2B8078}"/>
                </a:ext>
              </a:extLst>
            </p:cNvPr>
            <p:cNvPicPr>
              <a:picLocks noChangeAspect="1"/>
            </p:cNvPicPr>
            <p:nvPr/>
          </p:nvPicPr>
          <p:blipFill rotWithShape="1">
            <a:blip r:embed="rId11" cstate="screen">
              <a:extLst>
                <a:ext uri="{28A0092B-C50C-407E-A947-70E740481C1C}">
                  <a14:useLocalDpi xmlns:a14="http://schemas.microsoft.com/office/drawing/2010/main" xmlns=""/>
                </a:ext>
              </a:extLst>
            </a:blip>
            <a:srcRect/>
            <a:stretch/>
          </p:blipFill>
          <p:spPr>
            <a:xfrm>
              <a:off x="4409571" y="2899069"/>
              <a:ext cx="720364" cy="522142"/>
            </a:xfrm>
            <a:prstGeom prst="rect">
              <a:avLst/>
            </a:prstGeom>
          </p:spPr>
        </p:pic>
        <p:sp>
          <p:nvSpPr>
            <p:cNvPr id="24" name="Left-Right Arrow 23">
              <a:extLst>
                <a:ext uri="{FF2B5EF4-FFF2-40B4-BE49-F238E27FC236}">
                  <a16:creationId xmlns:a16="http://schemas.microsoft.com/office/drawing/2014/main" xmlns="" id="{DD28CF21-7093-B71E-7607-54971A01CECA}"/>
                </a:ext>
              </a:extLst>
            </p:cNvPr>
            <p:cNvSpPr/>
            <p:nvPr/>
          </p:nvSpPr>
          <p:spPr bwMode="auto">
            <a:xfrm rot="19604457">
              <a:off x="3515664" y="3582599"/>
              <a:ext cx="1001860" cy="67814"/>
            </a:xfrm>
            <a:prstGeom prst="leftRightArrow">
              <a:avLst/>
            </a:pr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marL="342891" indent="-342891" defTabSz="914377">
                <a:buBlip>
                  <a:blip r:embed="rId4"/>
                </a:buBlip>
              </a:pPr>
              <a:endParaRPr lang="en-GB" sz="3200"/>
            </a:p>
          </p:txBody>
        </p:sp>
      </p:grpSp>
    </p:spTree>
    <p:extLst>
      <p:ext uri="{BB962C8B-B14F-4D97-AF65-F5344CB8AC3E}">
        <p14:creationId xmlns:p14="http://schemas.microsoft.com/office/powerpoint/2010/main" xmlns="" val="111717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1791"/>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chemeClr val="accent5">
                    <a:lumMod val="75000"/>
                  </a:schemeClr>
                </a:solidFill>
              </a:rPr>
              <a:t>                        Отворена категорија   (подкатегории)</a:t>
            </a:r>
            <a:endParaRPr lang="en-US" sz="3200" b="1" dirty="0">
              <a:solidFill>
                <a:schemeClr val="accent5">
                  <a:lumMod val="75000"/>
                </a:schemeClr>
              </a:solidFill>
            </a:endParaRPr>
          </a:p>
        </p:txBody>
      </p:sp>
      <p:sp>
        <p:nvSpPr>
          <p:cNvPr id="3" name="Content Placeholder 2"/>
          <p:cNvSpPr>
            <a:spLocks noGrp="1"/>
          </p:cNvSpPr>
          <p:nvPr>
            <p:ph idx="1"/>
          </p:nvPr>
        </p:nvSpPr>
        <p:spPr>
          <a:xfrm>
            <a:off x="0" y="1468315"/>
            <a:ext cx="12192000" cy="5389684"/>
          </a:xfrm>
        </p:spPr>
        <p:txBody>
          <a:bodyPr/>
          <a:lstStyle/>
          <a:p>
            <a:pPr marL="0" indent="0">
              <a:buNone/>
            </a:pPr>
            <a:endParaRPr lang="en-US" dirty="0" smtClean="0">
              <a:solidFill>
                <a:srgbClr val="002060"/>
              </a:solidFill>
            </a:endParaRPr>
          </a:p>
          <a:p>
            <a:pPr marL="0" indent="0">
              <a:buNone/>
            </a:pPr>
            <a:r>
              <a:rPr lang="mk-MK" b="1" dirty="0" smtClean="0">
                <a:solidFill>
                  <a:srgbClr val="002060"/>
                </a:solidFill>
              </a:rPr>
              <a:t> </a:t>
            </a:r>
            <a:r>
              <a:rPr lang="en-US" b="1" dirty="0" smtClean="0">
                <a:solidFill>
                  <a:srgbClr val="002060"/>
                </a:solidFill>
              </a:rPr>
              <a:t>A1</a:t>
            </a:r>
            <a:r>
              <a:rPr lang="en-US" dirty="0" smtClean="0">
                <a:solidFill>
                  <a:srgbClr val="002060"/>
                </a:solidFill>
              </a:rPr>
              <a:t> </a:t>
            </a:r>
            <a:r>
              <a:rPr lang="mk-MK" dirty="0" smtClean="0">
                <a:solidFill>
                  <a:srgbClr val="002060"/>
                </a:solidFill>
              </a:rPr>
              <a:t>летање над луѓе    </a:t>
            </a:r>
            <a:r>
              <a:rPr lang="en-US" dirty="0" smtClean="0">
                <a:solidFill>
                  <a:srgbClr val="002060"/>
                </a:solidFill>
              </a:rPr>
              <a:t>        </a:t>
            </a:r>
            <a:r>
              <a:rPr lang="mk-MK" dirty="0" smtClean="0">
                <a:solidFill>
                  <a:srgbClr val="002060"/>
                </a:solidFill>
              </a:rPr>
              <a:t>         </a:t>
            </a:r>
            <a:r>
              <a:rPr lang="en-US" dirty="0" smtClean="0">
                <a:solidFill>
                  <a:srgbClr val="002060"/>
                </a:solidFill>
              </a:rPr>
              <a:t> </a:t>
            </a:r>
            <a:r>
              <a:rPr lang="en-US" b="1" dirty="0">
                <a:solidFill>
                  <a:srgbClr val="002060"/>
                </a:solidFill>
              </a:rPr>
              <a:t>&lt;900 </a:t>
            </a:r>
            <a:r>
              <a:rPr lang="mk-MK" b="1" dirty="0" smtClean="0">
                <a:solidFill>
                  <a:srgbClr val="002060"/>
                </a:solidFill>
              </a:rPr>
              <a:t>гр.</a:t>
            </a:r>
            <a:r>
              <a:rPr lang="en-US" b="1" dirty="0" smtClean="0">
                <a:solidFill>
                  <a:srgbClr val="002060"/>
                </a:solidFill>
              </a:rPr>
              <a:t>         </a:t>
            </a:r>
            <a:endParaRPr lang="en-US" b="1" dirty="0">
              <a:solidFill>
                <a:srgbClr val="002060"/>
              </a:solidFill>
            </a:endParaRPr>
          </a:p>
          <a:p>
            <a:endParaRPr lang="en-US" dirty="0" smtClean="0">
              <a:solidFill>
                <a:srgbClr val="002060"/>
              </a:solidFill>
            </a:endParaRPr>
          </a:p>
          <a:p>
            <a:endParaRPr lang="en-US" dirty="0">
              <a:solidFill>
                <a:srgbClr val="002060"/>
              </a:solidFill>
            </a:endParaRPr>
          </a:p>
          <a:p>
            <a:pPr marL="0" indent="0">
              <a:buNone/>
            </a:pPr>
            <a:r>
              <a:rPr lang="en-US" dirty="0">
                <a:solidFill>
                  <a:srgbClr val="002060"/>
                </a:solidFill>
              </a:rPr>
              <a:t> </a:t>
            </a:r>
            <a:r>
              <a:rPr lang="en-US" b="1" dirty="0">
                <a:solidFill>
                  <a:srgbClr val="002060"/>
                </a:solidFill>
              </a:rPr>
              <a:t>A2 </a:t>
            </a:r>
            <a:r>
              <a:rPr lang="mk-MK" dirty="0" smtClean="0">
                <a:solidFill>
                  <a:srgbClr val="002060"/>
                </a:solidFill>
              </a:rPr>
              <a:t>летање во близина на луѓе</a:t>
            </a:r>
            <a:r>
              <a:rPr lang="en-US" dirty="0" smtClean="0">
                <a:solidFill>
                  <a:srgbClr val="002060"/>
                </a:solidFill>
              </a:rPr>
              <a:t>    </a:t>
            </a:r>
            <a:r>
              <a:rPr lang="en-US" b="1" dirty="0">
                <a:solidFill>
                  <a:srgbClr val="002060"/>
                </a:solidFill>
              </a:rPr>
              <a:t>&lt; 4 </a:t>
            </a:r>
            <a:r>
              <a:rPr lang="mk-MK" b="1" dirty="0" smtClean="0">
                <a:solidFill>
                  <a:srgbClr val="002060"/>
                </a:solidFill>
              </a:rPr>
              <a:t>кг.</a:t>
            </a:r>
            <a:r>
              <a:rPr lang="en-US" b="1" dirty="0" smtClean="0">
                <a:solidFill>
                  <a:srgbClr val="002060"/>
                </a:solidFill>
              </a:rPr>
              <a:t>          </a:t>
            </a:r>
            <a:endParaRPr lang="en-US" b="1" dirty="0">
              <a:solidFill>
                <a:srgbClr val="002060"/>
              </a:solidFill>
            </a:endParaRPr>
          </a:p>
          <a:p>
            <a:endParaRPr lang="mk-MK" dirty="0" smtClean="0">
              <a:solidFill>
                <a:srgbClr val="002060"/>
              </a:solidFill>
            </a:endParaRPr>
          </a:p>
          <a:p>
            <a:endParaRPr lang="en-US" dirty="0" smtClean="0">
              <a:solidFill>
                <a:srgbClr val="002060"/>
              </a:solidFill>
            </a:endParaRPr>
          </a:p>
          <a:p>
            <a:pPr marL="0" indent="0">
              <a:buNone/>
            </a:pPr>
            <a:r>
              <a:rPr lang="en-US" dirty="0" smtClean="0">
                <a:solidFill>
                  <a:srgbClr val="002060"/>
                </a:solidFill>
              </a:rPr>
              <a:t> </a:t>
            </a:r>
            <a:r>
              <a:rPr lang="en-US" b="1" dirty="0">
                <a:solidFill>
                  <a:srgbClr val="002060"/>
                </a:solidFill>
              </a:rPr>
              <a:t>A3 </a:t>
            </a:r>
            <a:r>
              <a:rPr lang="mk-MK" dirty="0" smtClean="0">
                <a:solidFill>
                  <a:srgbClr val="002060"/>
                </a:solidFill>
              </a:rPr>
              <a:t>летање далеку од луѓе          </a:t>
            </a:r>
            <a:r>
              <a:rPr lang="en-US" dirty="0" smtClean="0">
                <a:solidFill>
                  <a:srgbClr val="002060"/>
                </a:solidFill>
              </a:rPr>
              <a:t>  </a:t>
            </a:r>
            <a:r>
              <a:rPr lang="en-US" b="1" dirty="0">
                <a:solidFill>
                  <a:srgbClr val="002060"/>
                </a:solidFill>
              </a:rPr>
              <a:t>&lt; 25 </a:t>
            </a:r>
            <a:r>
              <a:rPr lang="mk-MK" b="1" dirty="0" smtClean="0">
                <a:solidFill>
                  <a:srgbClr val="002060"/>
                </a:solidFill>
              </a:rPr>
              <a:t>кг.</a:t>
            </a:r>
            <a:r>
              <a:rPr lang="en-US" b="1" dirty="0" smtClean="0">
                <a:solidFill>
                  <a:srgbClr val="002060"/>
                </a:solidFill>
              </a:rPr>
              <a:t>          </a:t>
            </a:r>
            <a:endParaRPr lang="en-US" b="1" dirty="0">
              <a:solidFill>
                <a:srgbClr val="002060"/>
              </a:solidFill>
            </a:endParaRPr>
          </a:p>
          <a:p>
            <a:endParaRPr lang="en-US" dirty="0"/>
          </a:p>
        </p:txBody>
      </p:sp>
      <p:pic>
        <p:nvPicPr>
          <p:cNvPr id="4" name="Picture 3"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5" name="Rectangle 4"/>
          <p:cNvSpPr/>
          <p:nvPr/>
        </p:nvSpPr>
        <p:spPr>
          <a:xfrm>
            <a:off x="6444762" y="1732085"/>
            <a:ext cx="1802423" cy="8001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600" b="1" dirty="0" smtClean="0">
                <a:solidFill>
                  <a:schemeClr val="accent5">
                    <a:lumMod val="50000"/>
                  </a:schemeClr>
                </a:solidFill>
              </a:rPr>
              <a:t>Самоизградени со </a:t>
            </a:r>
            <a:r>
              <a:rPr lang="en-US" sz="1600" b="1" dirty="0" smtClean="0">
                <a:solidFill>
                  <a:schemeClr val="accent5">
                    <a:lumMod val="50000"/>
                  </a:schemeClr>
                </a:solidFill>
              </a:rPr>
              <a:t>MTOM &lt;250 </a:t>
            </a:r>
            <a:r>
              <a:rPr lang="mk-MK" sz="1600" b="1" dirty="0" smtClean="0">
                <a:solidFill>
                  <a:schemeClr val="accent5">
                    <a:lumMod val="50000"/>
                  </a:schemeClr>
                </a:solidFill>
              </a:rPr>
              <a:t>гр</a:t>
            </a:r>
            <a:r>
              <a:rPr lang="mk-MK" sz="1600" b="1" dirty="0" smtClean="0">
                <a:solidFill>
                  <a:schemeClr val="tx2"/>
                </a:solidFill>
              </a:rPr>
              <a:t>.</a:t>
            </a:r>
            <a:endParaRPr lang="en-US" sz="1600" b="1" dirty="0">
              <a:solidFill>
                <a:schemeClr val="tx2"/>
              </a:solidFill>
            </a:endParaRPr>
          </a:p>
        </p:txBody>
      </p:sp>
      <p:pic>
        <p:nvPicPr>
          <p:cNvPr id="6" name="Picture 5">
            <a:hlinkClick r:id="rId4" action="ppaction://hlinkfile"/>
            <a:extLst>
              <a:ext uri="{FF2B5EF4-FFF2-40B4-BE49-F238E27FC236}">
                <a16:creationId xmlns:a16="http://schemas.microsoft.com/office/drawing/2014/main" xmlns="" id="{E3E74F1E-CE61-7BAB-449C-76C3B6ED718E}"/>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8606200" y="1732086"/>
            <a:ext cx="1504953" cy="800099"/>
          </a:xfrm>
          <a:prstGeom prst="rect">
            <a:avLst/>
          </a:prstGeom>
        </p:spPr>
      </p:pic>
      <p:pic>
        <p:nvPicPr>
          <p:cNvPr id="7" name="Picture 6">
            <a:hlinkClick r:id="rId6" action="ppaction://hlinkfile"/>
            <a:extLst>
              <a:ext uri="{FF2B5EF4-FFF2-40B4-BE49-F238E27FC236}">
                <a16:creationId xmlns:a16="http://schemas.microsoft.com/office/drawing/2014/main" xmlns="" id="{9D59E28B-EA89-B076-3AB1-7EBADA1E6366}"/>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0392507" y="1732085"/>
            <a:ext cx="1450731" cy="800100"/>
          </a:xfrm>
          <a:prstGeom prst="rect">
            <a:avLst/>
          </a:prstGeom>
        </p:spPr>
      </p:pic>
      <p:grpSp>
        <p:nvGrpSpPr>
          <p:cNvPr id="8" name="Group 7">
            <a:extLst>
              <a:ext uri="{FF2B5EF4-FFF2-40B4-BE49-F238E27FC236}">
                <a16:creationId xmlns:a16="http://schemas.microsoft.com/office/drawing/2014/main" xmlns="" id="{67DBEC98-764B-5102-91A9-3D45096369B9}"/>
              </a:ext>
            </a:extLst>
          </p:cNvPr>
          <p:cNvGrpSpPr>
            <a:grpSpLocks noChangeAspect="1"/>
          </p:cNvGrpSpPr>
          <p:nvPr/>
        </p:nvGrpSpPr>
        <p:grpSpPr>
          <a:xfrm>
            <a:off x="6444761" y="3385037"/>
            <a:ext cx="1608993" cy="773724"/>
            <a:chOff x="3018387" y="4161735"/>
            <a:chExt cx="675554" cy="488448"/>
          </a:xfrm>
        </p:grpSpPr>
        <p:pic>
          <p:nvPicPr>
            <p:cNvPr id="9" name="Picture 8">
              <a:hlinkClick r:id="rId8" action="ppaction://hlinkfile"/>
              <a:extLst>
                <a:ext uri="{FF2B5EF4-FFF2-40B4-BE49-F238E27FC236}">
                  <a16:creationId xmlns:a16="http://schemas.microsoft.com/office/drawing/2014/main" xmlns="" id="{E1DC909F-CDD3-6BB6-4E7D-CEB40B5F1796}"/>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018387" y="4161735"/>
              <a:ext cx="675554" cy="480000"/>
            </a:xfrm>
            <a:prstGeom prst="rect">
              <a:avLst/>
            </a:prstGeom>
          </p:spPr>
        </p:pic>
        <p:sp>
          <p:nvSpPr>
            <p:cNvPr id="10" name="Rectangle 9">
              <a:extLst>
                <a:ext uri="{FF2B5EF4-FFF2-40B4-BE49-F238E27FC236}">
                  <a16:creationId xmlns:a16="http://schemas.microsoft.com/office/drawing/2014/main" xmlns="" id="{84E48536-325C-D6D9-4457-585F16B8D0B8}"/>
                </a:ext>
              </a:extLst>
            </p:cNvPr>
            <p:cNvSpPr/>
            <p:nvPr/>
          </p:nvSpPr>
          <p:spPr bwMode="auto">
            <a:xfrm>
              <a:off x="3032127" y="4573985"/>
              <a:ext cx="648071" cy="76198"/>
            </a:xfrm>
            <a:prstGeom prst="rect">
              <a:avLst/>
            </a:prstGeom>
            <a:solidFill>
              <a:srgbClr val="FDB944"/>
            </a:solidFill>
            <a:ln>
              <a:noFill/>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rtlCol="0" anchor="t" anchorCtr="0" compatLnSpc="1">
              <a:prstTxWarp prst="textNoShape">
                <a:avLst/>
              </a:prstTxWarp>
            </a:bodyPr>
            <a:lstStyle/>
            <a:p>
              <a:pPr marL="457189" indent="-457189" defTabSz="1219170">
                <a:spcBef>
                  <a:spcPct val="20000"/>
                </a:spcBef>
                <a:buSzPct val="60000"/>
                <a:buBlip>
                  <a:blip r:embed="rId10"/>
                </a:buBlip>
              </a:pPr>
              <a:endParaRPr lang="en-GB" sz="4267">
                <a:solidFill>
                  <a:srgbClr val="055685"/>
                </a:solidFill>
                <a:latin typeface="Calibri" pitchFamily="34" charset="0"/>
              </a:endParaRPr>
            </a:p>
          </p:txBody>
        </p:sp>
      </p:grpSp>
      <p:sp>
        <p:nvSpPr>
          <p:cNvPr id="11" name="Rectangle 10"/>
          <p:cNvSpPr/>
          <p:nvPr/>
        </p:nvSpPr>
        <p:spPr>
          <a:xfrm>
            <a:off x="6444761" y="5073162"/>
            <a:ext cx="1749672" cy="7649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600" b="1" dirty="0" smtClean="0">
                <a:solidFill>
                  <a:schemeClr val="accent5">
                    <a:lumMod val="50000"/>
                  </a:schemeClr>
                </a:solidFill>
              </a:rPr>
              <a:t>Самоизградени со МТОМ </a:t>
            </a:r>
            <a:r>
              <a:rPr lang="en-US" sz="1600" b="1" dirty="0" smtClean="0">
                <a:solidFill>
                  <a:schemeClr val="accent5">
                    <a:lumMod val="50000"/>
                  </a:schemeClr>
                </a:solidFill>
              </a:rPr>
              <a:t>&lt;25 </a:t>
            </a:r>
            <a:r>
              <a:rPr lang="mk-MK" sz="1600" b="1" dirty="0" smtClean="0">
                <a:solidFill>
                  <a:schemeClr val="accent5">
                    <a:lumMod val="50000"/>
                  </a:schemeClr>
                </a:solidFill>
              </a:rPr>
              <a:t>кг.</a:t>
            </a:r>
            <a:endParaRPr lang="en-US" sz="1600" b="1" dirty="0">
              <a:solidFill>
                <a:schemeClr val="accent5">
                  <a:lumMod val="50000"/>
                </a:schemeClr>
              </a:solidFill>
            </a:endParaRPr>
          </a:p>
        </p:txBody>
      </p:sp>
      <p:pic>
        <p:nvPicPr>
          <p:cNvPr id="12" name="Picture 11">
            <a:hlinkClick r:id="rId11" action="ppaction://hlinkfile"/>
            <a:extLst>
              <a:ext uri="{FF2B5EF4-FFF2-40B4-BE49-F238E27FC236}">
                <a16:creationId xmlns:a16="http://schemas.microsoft.com/office/drawing/2014/main" xmlns="" id="{9FBF19D2-9DCC-B5D2-84AB-59AEF1FD44DC}"/>
              </a:ext>
            </a:extLst>
          </p:cNvPr>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8704386" y="5073162"/>
            <a:ext cx="1283676" cy="764930"/>
          </a:xfrm>
          <a:prstGeom prst="rect">
            <a:avLst/>
          </a:prstGeom>
        </p:spPr>
      </p:pic>
      <p:pic>
        <p:nvPicPr>
          <p:cNvPr id="13" name="Picture 12">
            <a:hlinkClick r:id="rId13" action="ppaction://hlinkfile"/>
            <a:extLst>
              <a:ext uri="{FF2B5EF4-FFF2-40B4-BE49-F238E27FC236}">
                <a16:creationId xmlns:a16="http://schemas.microsoft.com/office/drawing/2014/main" xmlns="" id="{441A84CF-9389-4293-7E6A-50E9E662045C}"/>
              </a:ext>
            </a:extLst>
          </p:cNvPr>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10498015" y="5076898"/>
            <a:ext cx="1345223" cy="761194"/>
          </a:xfrm>
          <a:prstGeom prst="rect">
            <a:avLst/>
          </a:prstGeom>
        </p:spPr>
      </p:pic>
      <p:pic>
        <p:nvPicPr>
          <p:cNvPr id="14" name="Picture 13">
            <a:extLst>
              <a:ext uri="{FF2B5EF4-FFF2-40B4-BE49-F238E27FC236}">
                <a16:creationId xmlns:a16="http://schemas.microsoft.com/office/drawing/2014/main" xmlns="" id="{B3A0AB62-67B1-385E-5AAD-CF05F46B8161}"/>
              </a:ext>
            </a:extLst>
          </p:cNvPr>
          <p:cNvPicPr>
            <a:picLocks noChangeAspect="1"/>
          </p:cNvPicPr>
          <p:nvPr/>
        </p:nvPicPr>
        <p:blipFill>
          <a:blip r:embed="rId15" cstate="print">
            <a:extLst>
              <a:ext uri="{28A0092B-C50C-407E-A947-70E740481C1C}">
                <a14:useLocalDpi xmlns:a14="http://schemas.microsoft.com/office/drawing/2010/main" xmlns="" val="0"/>
              </a:ext>
              <a:ext uri="{837473B0-CC2E-450A-ABE3-18F120FF3D39}">
                <a1611:picAttrSrcUrl xmlns:a1611="http://schemas.microsoft.com/office/drawing/2016/11/main" xmlns="" r:id="rId16"/>
              </a:ext>
            </a:extLst>
          </a:blip>
          <a:stretch>
            <a:fillRect/>
          </a:stretch>
        </p:blipFill>
        <p:spPr>
          <a:xfrm>
            <a:off x="9611606" y="2866292"/>
            <a:ext cx="1976655" cy="1732085"/>
          </a:xfrm>
          <a:prstGeom prst="rect">
            <a:avLst/>
          </a:prstGeom>
        </p:spPr>
      </p:pic>
    </p:spTree>
    <p:extLst>
      <p:ext uri="{BB962C8B-B14F-4D97-AF65-F5344CB8AC3E}">
        <p14:creationId xmlns:p14="http://schemas.microsoft.com/office/powerpoint/2010/main" xmlns="" val="395506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78168"/>
          </a:xfrm>
        </p:spPr>
        <p:style>
          <a:lnRef idx="1">
            <a:schemeClr val="accent1"/>
          </a:lnRef>
          <a:fillRef idx="2">
            <a:schemeClr val="accent1"/>
          </a:fillRef>
          <a:effectRef idx="1">
            <a:schemeClr val="accent1"/>
          </a:effectRef>
          <a:fontRef idx="minor">
            <a:schemeClr val="dk1"/>
          </a:fontRef>
        </p:style>
        <p:txBody>
          <a:bodyPr/>
          <a:lstStyle/>
          <a:p>
            <a:r>
              <a:rPr lang="mk-MK" b="1" dirty="0" smtClean="0">
                <a:solidFill>
                  <a:schemeClr val="accent5">
                    <a:lumMod val="75000"/>
                  </a:schemeClr>
                </a:solidFill>
              </a:rPr>
              <a:t>             </a:t>
            </a:r>
            <a:r>
              <a:rPr lang="mk-MK" sz="3200" b="1" dirty="0" smtClean="0">
                <a:solidFill>
                  <a:schemeClr val="accent5">
                    <a:lumMod val="75000"/>
                  </a:schemeClr>
                </a:solidFill>
                <a:latin typeface="+mn-lt"/>
              </a:rPr>
              <a:t>Отворена </a:t>
            </a:r>
            <a:r>
              <a:rPr lang="mk-MK" sz="3200" b="1" dirty="0">
                <a:solidFill>
                  <a:schemeClr val="accent5">
                    <a:lumMod val="75000"/>
                  </a:schemeClr>
                </a:solidFill>
                <a:latin typeface="+mn-lt"/>
              </a:rPr>
              <a:t>категорија </a:t>
            </a:r>
            <a:r>
              <a:rPr lang="mk-MK" sz="3200" b="1" dirty="0" smtClean="0">
                <a:solidFill>
                  <a:schemeClr val="accent5">
                    <a:lumMod val="75000"/>
                  </a:schemeClr>
                </a:solidFill>
                <a:latin typeface="+mn-lt"/>
              </a:rPr>
              <a:t>- Подкатегорија А1</a:t>
            </a:r>
            <a:endParaRPr lang="en-US" sz="32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4335" y="1178169"/>
            <a:ext cx="10823330" cy="5213838"/>
          </a:xfrm>
        </p:spPr>
        <p:style>
          <a:lnRef idx="2">
            <a:schemeClr val="dk1"/>
          </a:lnRef>
          <a:fillRef idx="1">
            <a:schemeClr val="lt1"/>
          </a:fillRef>
          <a:effectRef idx="0">
            <a:schemeClr val="dk1"/>
          </a:effectRef>
          <a:fontRef idx="minor">
            <a:schemeClr val="dk1"/>
          </a:fontRef>
        </p:style>
      </p:pic>
      <p:pic>
        <p:nvPicPr>
          <p:cNvPr id="5" name="Picture 4"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2154114" y="5635870"/>
            <a:ext cx="1477109" cy="5011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200" b="1" dirty="0" smtClean="0">
                <a:solidFill>
                  <a:schemeClr val="accent5">
                    <a:lumMod val="50000"/>
                  </a:schemeClr>
                </a:solidFill>
              </a:rPr>
              <a:t>Самоизградени со МТОМ </a:t>
            </a:r>
            <a:r>
              <a:rPr lang="en-US" sz="1200" b="1" dirty="0" smtClean="0">
                <a:solidFill>
                  <a:schemeClr val="accent5">
                    <a:lumMod val="50000"/>
                  </a:schemeClr>
                </a:solidFill>
              </a:rPr>
              <a:t>&lt;250 </a:t>
            </a:r>
            <a:r>
              <a:rPr lang="mk-MK" sz="1200" b="1" dirty="0" smtClean="0">
                <a:solidFill>
                  <a:schemeClr val="accent5">
                    <a:lumMod val="50000"/>
                  </a:schemeClr>
                </a:solidFill>
              </a:rPr>
              <a:t>гр</a:t>
            </a:r>
            <a:endParaRPr lang="en-US" sz="1200" b="1" dirty="0">
              <a:solidFill>
                <a:schemeClr val="accent5">
                  <a:lumMod val="50000"/>
                </a:schemeClr>
              </a:solidFill>
            </a:endParaRPr>
          </a:p>
        </p:txBody>
      </p:sp>
      <p:sp>
        <p:nvSpPr>
          <p:cNvPr id="8" name="Rectangle 7"/>
          <p:cNvSpPr/>
          <p:nvPr/>
        </p:nvSpPr>
        <p:spPr>
          <a:xfrm>
            <a:off x="3701562" y="5240215"/>
            <a:ext cx="3508130" cy="395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b="1" dirty="0" smtClean="0">
                <a:solidFill>
                  <a:srgbClr val="002060"/>
                </a:solidFill>
              </a:rPr>
              <a:t>Нема летање над Собир на луѓе</a:t>
            </a:r>
            <a:endParaRPr lang="en-US" b="1" dirty="0">
              <a:solidFill>
                <a:srgbClr val="002060"/>
              </a:solidFill>
            </a:endParaRPr>
          </a:p>
        </p:txBody>
      </p:sp>
      <p:sp>
        <p:nvSpPr>
          <p:cNvPr id="3" name="Rectangle 2"/>
          <p:cNvSpPr/>
          <p:nvPr/>
        </p:nvSpPr>
        <p:spPr>
          <a:xfrm>
            <a:off x="923732" y="1178170"/>
            <a:ext cx="7212562" cy="818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800" b="1" dirty="0">
                <a:solidFill>
                  <a:schemeClr val="accent5">
                    <a:lumMod val="75000"/>
                  </a:schemeClr>
                </a:solidFill>
              </a:rPr>
              <a:t>Отворена категорија - Подкатегорија А1</a:t>
            </a:r>
            <a:endParaRPr lang="en-US" sz="2800" dirty="0"/>
          </a:p>
        </p:txBody>
      </p:sp>
    </p:spTree>
    <p:extLst>
      <p:ext uri="{BB962C8B-B14F-4D97-AF65-F5344CB8AC3E}">
        <p14:creationId xmlns:p14="http://schemas.microsoft.com/office/powerpoint/2010/main" xmlns="" val="317232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 y="1"/>
            <a:ext cx="12262338" cy="1090245"/>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chemeClr val="accent5">
                    <a:lumMod val="75000"/>
                  </a:schemeClr>
                </a:solidFill>
                <a:latin typeface="+mn-lt"/>
              </a:rPr>
              <a:t>                       Отворена </a:t>
            </a:r>
            <a:r>
              <a:rPr lang="mk-MK" sz="3200" b="1" dirty="0">
                <a:solidFill>
                  <a:schemeClr val="accent5">
                    <a:lumMod val="75000"/>
                  </a:schemeClr>
                </a:solidFill>
                <a:latin typeface="+mn-lt"/>
              </a:rPr>
              <a:t>категорија - Подкатегорија А1</a:t>
            </a:r>
            <a:endParaRPr lang="en-US" sz="3200"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63868" y="1266630"/>
            <a:ext cx="10805746" cy="5363307"/>
          </a:xfrm>
        </p:spPr>
      </p:pic>
      <p:sp>
        <p:nvSpPr>
          <p:cNvPr id="6" name="Rectangle 5"/>
          <p:cNvSpPr/>
          <p:nvPr/>
        </p:nvSpPr>
        <p:spPr>
          <a:xfrm>
            <a:off x="3991708" y="5055578"/>
            <a:ext cx="3376246" cy="342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1400" b="1" dirty="0" smtClean="0">
                <a:solidFill>
                  <a:schemeClr val="accent5">
                    <a:lumMod val="50000"/>
                  </a:schemeClr>
                </a:solidFill>
              </a:rPr>
              <a:t>Нема летање над собир на луѓе</a:t>
            </a:r>
            <a:endParaRPr lang="en-US" sz="1400" b="1" dirty="0">
              <a:solidFill>
                <a:schemeClr val="accent5">
                  <a:lumMod val="50000"/>
                </a:schemeClr>
              </a:solidFill>
            </a:endParaRPr>
          </a:p>
        </p:txBody>
      </p:sp>
      <p:sp>
        <p:nvSpPr>
          <p:cNvPr id="7" name="Rectangle 6"/>
          <p:cNvSpPr/>
          <p:nvPr/>
        </p:nvSpPr>
        <p:spPr>
          <a:xfrm>
            <a:off x="3991708" y="5398478"/>
            <a:ext cx="6585437" cy="993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1400" b="1" dirty="0" smtClean="0">
                <a:solidFill>
                  <a:schemeClr val="accent5">
                    <a:lumMod val="50000"/>
                  </a:schemeClr>
                </a:solidFill>
              </a:rPr>
              <a:t>Разумно се очекува неинволвирана личност да не биде прелетувана. Во случај на неочекуван прелет, далечинскиот пилот ке го намали најмогу што може времето во кое воздухопловот без екипаж ке ги надлетува овие лица. </a:t>
            </a:r>
            <a:endParaRPr lang="en-US" sz="1400" b="1" dirty="0">
              <a:solidFill>
                <a:schemeClr val="accent5">
                  <a:lumMod val="50000"/>
                </a:schemeClr>
              </a:solidFill>
            </a:endParaRPr>
          </a:p>
        </p:txBody>
      </p:sp>
      <p:sp>
        <p:nvSpPr>
          <p:cNvPr id="3" name="Rectangle 2"/>
          <p:cNvSpPr/>
          <p:nvPr/>
        </p:nvSpPr>
        <p:spPr>
          <a:xfrm>
            <a:off x="1156996" y="1433146"/>
            <a:ext cx="7604449" cy="6569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3200" b="1" dirty="0">
                <a:solidFill>
                  <a:schemeClr val="accent5">
                    <a:lumMod val="75000"/>
                  </a:schemeClr>
                </a:solidFill>
              </a:rPr>
              <a:t>Отворена категорија - Подкатегорија А1</a:t>
            </a:r>
            <a:endParaRPr lang="en-US" sz="3200" dirty="0"/>
          </a:p>
        </p:txBody>
      </p:sp>
    </p:spTree>
    <p:extLst>
      <p:ext uri="{BB962C8B-B14F-4D97-AF65-F5344CB8AC3E}">
        <p14:creationId xmlns:p14="http://schemas.microsoft.com/office/powerpoint/2010/main" xmlns="" val="129524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5753"/>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chemeClr val="accent5">
                    <a:lumMod val="75000"/>
                  </a:schemeClr>
                </a:solidFill>
                <a:latin typeface="+mn-lt"/>
              </a:rPr>
              <a:t>                     Отворена </a:t>
            </a:r>
            <a:r>
              <a:rPr lang="mk-MK" sz="3200" b="1" dirty="0">
                <a:solidFill>
                  <a:schemeClr val="accent5">
                    <a:lumMod val="75000"/>
                  </a:schemeClr>
                </a:solidFill>
                <a:latin typeface="+mn-lt"/>
              </a:rPr>
              <a:t>категорија - Подкатегорија </a:t>
            </a:r>
            <a:r>
              <a:rPr lang="mk-MK" sz="3200" b="1" dirty="0" smtClean="0">
                <a:solidFill>
                  <a:schemeClr val="accent5">
                    <a:lumMod val="75000"/>
                  </a:schemeClr>
                </a:solidFill>
                <a:latin typeface="+mn-lt"/>
              </a:rPr>
              <a:t>А2</a:t>
            </a:r>
            <a:endParaRPr lang="en-US" sz="3200"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69277" y="1503485"/>
            <a:ext cx="11306907" cy="5354515"/>
          </a:xfrm>
        </p:spPr>
      </p:pic>
      <p:sp>
        <p:nvSpPr>
          <p:cNvPr id="6" name="Rectangle 5"/>
          <p:cNvSpPr/>
          <p:nvPr/>
        </p:nvSpPr>
        <p:spPr>
          <a:xfrm>
            <a:off x="3402624" y="5380893"/>
            <a:ext cx="3472962" cy="404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1400" b="1" dirty="0" smtClean="0">
                <a:solidFill>
                  <a:schemeClr val="accent5">
                    <a:lumMod val="50000"/>
                  </a:schemeClr>
                </a:solidFill>
              </a:rPr>
              <a:t>Нема летање над инволвирани лица</a:t>
            </a:r>
            <a:endParaRPr lang="en-US" sz="1400" b="1" dirty="0">
              <a:solidFill>
                <a:schemeClr val="accent5">
                  <a:lumMod val="50000"/>
                </a:schemeClr>
              </a:solidFill>
            </a:endParaRPr>
          </a:p>
        </p:txBody>
      </p:sp>
      <p:sp>
        <p:nvSpPr>
          <p:cNvPr id="7" name="Rectangle 6"/>
          <p:cNvSpPr/>
          <p:nvPr/>
        </p:nvSpPr>
        <p:spPr>
          <a:xfrm>
            <a:off x="3402624" y="5785339"/>
            <a:ext cx="5952391" cy="9583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accent5">
                    <a:lumMod val="50000"/>
                  </a:schemeClr>
                </a:solidFill>
              </a:rPr>
              <a:t>UAS (</a:t>
            </a:r>
            <a:r>
              <a:rPr lang="mk-MK" sz="1400" b="1" dirty="0" smtClean="0">
                <a:solidFill>
                  <a:schemeClr val="accent5">
                    <a:lumMod val="50000"/>
                  </a:schemeClr>
                </a:solidFill>
              </a:rPr>
              <a:t>Дрон) во хоризонтална дистанца од најмалку 30 метри од неинволвирани лица, или најмалку 5 метри од неинволвирани лица доколку е во функцијаактивиран мод за спора брзина.</a:t>
            </a:r>
            <a:endParaRPr lang="en-US" sz="1400" b="1" dirty="0">
              <a:solidFill>
                <a:schemeClr val="accent5">
                  <a:lumMod val="50000"/>
                </a:schemeClr>
              </a:solidFill>
            </a:endParaRPr>
          </a:p>
        </p:txBody>
      </p:sp>
      <p:sp>
        <p:nvSpPr>
          <p:cNvPr id="3" name="Rectangle 2"/>
          <p:cNvSpPr/>
          <p:nvPr/>
        </p:nvSpPr>
        <p:spPr>
          <a:xfrm>
            <a:off x="559838" y="1600200"/>
            <a:ext cx="8164284" cy="7044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3200" b="1" dirty="0">
                <a:solidFill>
                  <a:schemeClr val="accent5">
                    <a:lumMod val="75000"/>
                  </a:schemeClr>
                </a:solidFill>
              </a:rPr>
              <a:t>Отворена категорија - Подкатегорија А2</a:t>
            </a:r>
            <a:endParaRPr lang="en-US" sz="3200" dirty="0"/>
          </a:p>
        </p:txBody>
      </p:sp>
    </p:spTree>
    <p:extLst>
      <p:ext uri="{BB962C8B-B14F-4D97-AF65-F5344CB8AC3E}">
        <p14:creationId xmlns:p14="http://schemas.microsoft.com/office/powerpoint/2010/main" xmlns="" val="326373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6961"/>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chemeClr val="accent5">
                    <a:lumMod val="75000"/>
                  </a:schemeClr>
                </a:solidFill>
              </a:rPr>
              <a:t>                      Отворена </a:t>
            </a:r>
            <a:r>
              <a:rPr lang="mk-MK" sz="3200" b="1" dirty="0">
                <a:solidFill>
                  <a:schemeClr val="accent5">
                    <a:lumMod val="75000"/>
                  </a:schemeClr>
                </a:solidFill>
              </a:rPr>
              <a:t>категорија - Подкатегорија </a:t>
            </a:r>
            <a:r>
              <a:rPr lang="mk-MK" sz="3200" b="1" dirty="0" smtClean="0">
                <a:solidFill>
                  <a:schemeClr val="accent5">
                    <a:lumMod val="75000"/>
                  </a:schemeClr>
                </a:solidFill>
              </a:rPr>
              <a:t>А3</a:t>
            </a:r>
            <a:endParaRPr lang="en-US" sz="3200" dirty="0"/>
          </a:p>
        </p:txBody>
      </p:sp>
      <p:pic>
        <p:nvPicPr>
          <p:cNvPr id="4" name="Picture 3"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483577" y="1450731"/>
            <a:ext cx="11459607" cy="5292969"/>
          </a:xfrm>
        </p:spPr>
        <p:style>
          <a:lnRef idx="1">
            <a:schemeClr val="accent4"/>
          </a:lnRef>
          <a:fillRef idx="2">
            <a:schemeClr val="accent4"/>
          </a:fillRef>
          <a:effectRef idx="1">
            <a:schemeClr val="accent4"/>
          </a:effectRef>
          <a:fontRef idx="minor">
            <a:schemeClr val="dk1"/>
          </a:fontRef>
        </p:style>
      </p:pic>
      <p:sp>
        <p:nvSpPr>
          <p:cNvPr id="6" name="Rectangle 5"/>
          <p:cNvSpPr/>
          <p:nvPr/>
        </p:nvSpPr>
        <p:spPr>
          <a:xfrm>
            <a:off x="2092570" y="5978769"/>
            <a:ext cx="1222130" cy="3287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050" b="1" dirty="0" smtClean="0">
                <a:solidFill>
                  <a:schemeClr val="accent5">
                    <a:lumMod val="50000"/>
                  </a:schemeClr>
                </a:solidFill>
              </a:rPr>
              <a:t>Самоизградени со МТОМ </a:t>
            </a:r>
            <a:r>
              <a:rPr lang="en-US" sz="1050" b="1" dirty="0" smtClean="0">
                <a:solidFill>
                  <a:schemeClr val="accent5">
                    <a:lumMod val="50000"/>
                  </a:schemeClr>
                </a:solidFill>
              </a:rPr>
              <a:t>&lt;25 </a:t>
            </a:r>
            <a:r>
              <a:rPr lang="mk-MK" sz="1050" b="1" dirty="0" smtClean="0">
                <a:solidFill>
                  <a:schemeClr val="accent5">
                    <a:lumMod val="50000"/>
                  </a:schemeClr>
                </a:solidFill>
              </a:rPr>
              <a:t>кгр</a:t>
            </a:r>
            <a:endParaRPr lang="en-US" sz="1050" b="1" dirty="0">
              <a:solidFill>
                <a:schemeClr val="accent5">
                  <a:lumMod val="50000"/>
                </a:schemeClr>
              </a:solidFill>
            </a:endParaRPr>
          </a:p>
        </p:txBody>
      </p:sp>
      <p:sp>
        <p:nvSpPr>
          <p:cNvPr id="7" name="Rectangle 6"/>
          <p:cNvSpPr/>
          <p:nvPr/>
        </p:nvSpPr>
        <p:spPr>
          <a:xfrm>
            <a:off x="3125755" y="6286500"/>
            <a:ext cx="1436913" cy="3755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050" b="1" dirty="0" smtClean="0">
                <a:solidFill>
                  <a:srgbClr val="002060"/>
                </a:solidFill>
              </a:rPr>
              <a:t>Самоизградени со МТОМ </a:t>
            </a:r>
            <a:r>
              <a:rPr lang="en-US" sz="1050" b="1" dirty="0" smtClean="0">
                <a:solidFill>
                  <a:srgbClr val="002060"/>
                </a:solidFill>
              </a:rPr>
              <a:t>&lt;</a:t>
            </a:r>
            <a:r>
              <a:rPr lang="mk-MK" sz="1050" b="1" dirty="0" smtClean="0">
                <a:solidFill>
                  <a:srgbClr val="002060"/>
                </a:solidFill>
              </a:rPr>
              <a:t>250 грм</a:t>
            </a:r>
            <a:endParaRPr lang="en-US" sz="1050" b="1" dirty="0">
              <a:solidFill>
                <a:srgbClr val="002060"/>
              </a:solidFill>
            </a:endParaRPr>
          </a:p>
        </p:txBody>
      </p:sp>
      <p:sp>
        <p:nvSpPr>
          <p:cNvPr id="8" name="Rectangle 7"/>
          <p:cNvSpPr/>
          <p:nvPr/>
        </p:nvSpPr>
        <p:spPr>
          <a:xfrm>
            <a:off x="4323094" y="5318449"/>
            <a:ext cx="3545812" cy="2892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1400" b="1" dirty="0" smtClean="0">
                <a:solidFill>
                  <a:srgbClr val="002060"/>
                </a:solidFill>
              </a:rPr>
              <a:t>Нема летање над инволвирани лица</a:t>
            </a:r>
            <a:endParaRPr lang="en-US" sz="1400" b="1" dirty="0">
              <a:solidFill>
                <a:srgbClr val="002060"/>
              </a:solidFill>
            </a:endParaRPr>
          </a:p>
        </p:txBody>
      </p:sp>
      <p:sp>
        <p:nvSpPr>
          <p:cNvPr id="9" name="Rectangle 8"/>
          <p:cNvSpPr/>
          <p:nvPr/>
        </p:nvSpPr>
        <p:spPr>
          <a:xfrm>
            <a:off x="4450701" y="5607699"/>
            <a:ext cx="6419461" cy="8864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1400" b="1" dirty="0" smtClean="0">
                <a:solidFill>
                  <a:srgbClr val="002060"/>
                </a:solidFill>
              </a:rPr>
              <a:t>Спроведено во област каде што  далечинскиот пилот разумно очекува дека нема да биде загрозено ниту едно лице во опсегот каде што лета беспилотниот воздухоплов во текот на цело време од операциите на воздухопловот без екипаж </a:t>
            </a:r>
            <a:endParaRPr lang="en-US" sz="1400" b="1" dirty="0">
              <a:solidFill>
                <a:srgbClr val="002060"/>
              </a:solidFill>
            </a:endParaRPr>
          </a:p>
        </p:txBody>
      </p:sp>
      <p:sp>
        <p:nvSpPr>
          <p:cNvPr id="3" name="Rectangle 2"/>
          <p:cNvSpPr/>
          <p:nvPr/>
        </p:nvSpPr>
        <p:spPr>
          <a:xfrm>
            <a:off x="681135" y="1576873"/>
            <a:ext cx="7837714" cy="606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3200" b="1" dirty="0">
                <a:solidFill>
                  <a:schemeClr val="accent5">
                    <a:lumMod val="75000"/>
                  </a:schemeClr>
                </a:solidFill>
              </a:rPr>
              <a:t>Отворена категорија - Подкатегорија А3</a:t>
            </a:r>
            <a:endParaRPr lang="en-US" sz="3200" dirty="0"/>
          </a:p>
        </p:txBody>
      </p:sp>
    </p:spTree>
    <p:extLst>
      <p:ext uri="{BB962C8B-B14F-4D97-AF65-F5344CB8AC3E}">
        <p14:creationId xmlns:p14="http://schemas.microsoft.com/office/powerpoint/2010/main" xmlns="" val="108731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r>
              <a:rPr lang="mk-MK" dirty="0" smtClean="0"/>
              <a:t>                      </a:t>
            </a:r>
            <a:r>
              <a:rPr lang="mk-MK" sz="3200" b="1" dirty="0" smtClean="0">
                <a:solidFill>
                  <a:schemeClr val="accent5">
                    <a:lumMod val="75000"/>
                  </a:schemeClr>
                </a:solidFill>
              </a:rPr>
              <a:t>Тренинг за далечински пилот</a:t>
            </a:r>
            <a:endParaRPr lang="en-US" sz="3200" b="1" dirty="0">
              <a:solidFill>
                <a:schemeClr val="accent5">
                  <a:lumMod val="75000"/>
                </a:schemeClr>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82082" y="1343608"/>
            <a:ext cx="11709918" cy="5514392"/>
          </a:xfrm>
        </p:spPr>
      </p:pic>
      <p:sp>
        <p:nvSpPr>
          <p:cNvPr id="6" name="Rectangle 5"/>
          <p:cNvSpPr/>
          <p:nvPr/>
        </p:nvSpPr>
        <p:spPr>
          <a:xfrm>
            <a:off x="1259633" y="2705878"/>
            <a:ext cx="1670179" cy="5691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200" b="1" dirty="0" smtClean="0">
                <a:solidFill>
                  <a:schemeClr val="accent5">
                    <a:lumMod val="75000"/>
                  </a:schemeClr>
                </a:solidFill>
              </a:rPr>
              <a:t>Самоизградени со МТОМ </a:t>
            </a:r>
            <a:r>
              <a:rPr lang="en-US" sz="1200" b="1" dirty="0" smtClean="0">
                <a:solidFill>
                  <a:schemeClr val="accent5">
                    <a:lumMod val="75000"/>
                  </a:schemeClr>
                </a:solidFill>
              </a:rPr>
              <a:t>&lt;250 </a:t>
            </a:r>
            <a:r>
              <a:rPr lang="mk-MK" sz="1200" b="1" dirty="0" smtClean="0">
                <a:solidFill>
                  <a:schemeClr val="accent5">
                    <a:lumMod val="75000"/>
                  </a:schemeClr>
                </a:solidFill>
              </a:rPr>
              <a:t>гр.</a:t>
            </a:r>
            <a:endParaRPr lang="en-US" sz="1200" b="1" dirty="0">
              <a:solidFill>
                <a:schemeClr val="accent5">
                  <a:lumMod val="75000"/>
                </a:schemeClr>
              </a:solidFill>
            </a:endParaRPr>
          </a:p>
        </p:txBody>
      </p:sp>
      <p:sp>
        <p:nvSpPr>
          <p:cNvPr id="7" name="Rectangle 6"/>
          <p:cNvSpPr/>
          <p:nvPr/>
        </p:nvSpPr>
        <p:spPr>
          <a:xfrm>
            <a:off x="1259633" y="5066523"/>
            <a:ext cx="1670179" cy="5131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200" b="1" dirty="0" smtClean="0">
                <a:solidFill>
                  <a:schemeClr val="accent5">
                    <a:lumMod val="75000"/>
                  </a:schemeClr>
                </a:solidFill>
              </a:rPr>
              <a:t>Самоизградени со МТОМ </a:t>
            </a:r>
            <a:r>
              <a:rPr lang="en-US" sz="1200" b="1" dirty="0" smtClean="0">
                <a:solidFill>
                  <a:schemeClr val="accent5">
                    <a:lumMod val="75000"/>
                  </a:schemeClr>
                </a:solidFill>
              </a:rPr>
              <a:t>&lt;</a:t>
            </a:r>
            <a:r>
              <a:rPr lang="mk-MK" sz="1200" b="1" dirty="0" smtClean="0">
                <a:solidFill>
                  <a:schemeClr val="accent5">
                    <a:lumMod val="75000"/>
                  </a:schemeClr>
                </a:solidFill>
              </a:rPr>
              <a:t>25 кгр</a:t>
            </a:r>
            <a:endParaRPr lang="en-US" sz="1200" b="1" dirty="0">
              <a:solidFill>
                <a:schemeClr val="accent5">
                  <a:lumMod val="75000"/>
                </a:schemeClr>
              </a:solidFill>
            </a:endParaRPr>
          </a:p>
        </p:txBody>
      </p:sp>
      <p:sp>
        <p:nvSpPr>
          <p:cNvPr id="8" name="Rectangle 7"/>
          <p:cNvSpPr/>
          <p:nvPr/>
        </p:nvSpPr>
        <p:spPr>
          <a:xfrm>
            <a:off x="3707363" y="2276669"/>
            <a:ext cx="6323045" cy="513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b="1" dirty="0" smtClean="0">
                <a:solidFill>
                  <a:schemeClr val="accent5">
                    <a:lumMod val="75000"/>
                  </a:schemeClr>
                </a:solidFill>
              </a:rPr>
              <a:t>Запознавање со инструкциите на производителот</a:t>
            </a:r>
            <a:endParaRPr lang="en-US" b="1" dirty="0">
              <a:solidFill>
                <a:schemeClr val="accent5">
                  <a:lumMod val="75000"/>
                </a:schemeClr>
              </a:solidFill>
            </a:endParaRPr>
          </a:p>
        </p:txBody>
      </p:sp>
      <p:sp>
        <p:nvSpPr>
          <p:cNvPr id="9" name="Rectangle 8"/>
          <p:cNvSpPr/>
          <p:nvPr/>
        </p:nvSpPr>
        <p:spPr>
          <a:xfrm>
            <a:off x="3707363" y="3545633"/>
            <a:ext cx="6323045" cy="3918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b="1" dirty="0" smtClean="0">
                <a:solidFill>
                  <a:schemeClr val="accent5">
                    <a:lumMod val="75000"/>
                  </a:schemeClr>
                </a:solidFill>
              </a:rPr>
              <a:t>Запознавање со инструкциите на производителот</a:t>
            </a:r>
            <a:endParaRPr lang="en-US" b="1" dirty="0">
              <a:solidFill>
                <a:schemeClr val="accent5">
                  <a:lumMod val="75000"/>
                </a:schemeClr>
              </a:solidFill>
            </a:endParaRPr>
          </a:p>
        </p:txBody>
      </p:sp>
      <p:sp>
        <p:nvSpPr>
          <p:cNvPr id="10" name="Rectangle 9"/>
          <p:cNvSpPr/>
          <p:nvPr/>
        </p:nvSpPr>
        <p:spPr>
          <a:xfrm>
            <a:off x="3707362" y="4068147"/>
            <a:ext cx="6323045" cy="345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mk-MK" b="1" dirty="0" smtClean="0">
                <a:solidFill>
                  <a:schemeClr val="accent5">
                    <a:lumMod val="75000"/>
                  </a:schemeClr>
                </a:solidFill>
              </a:rPr>
              <a:t>           Завршете ја обуката на интернет</a:t>
            </a:r>
            <a:endParaRPr lang="en-US" b="1" dirty="0">
              <a:solidFill>
                <a:schemeClr val="accent5">
                  <a:lumMod val="75000"/>
                </a:schemeClr>
              </a:solidFill>
            </a:endParaRPr>
          </a:p>
        </p:txBody>
      </p:sp>
      <p:sp>
        <p:nvSpPr>
          <p:cNvPr id="11" name="Rectangle 10"/>
          <p:cNvSpPr/>
          <p:nvPr/>
        </p:nvSpPr>
        <p:spPr>
          <a:xfrm>
            <a:off x="3707361" y="4438143"/>
            <a:ext cx="6323045" cy="404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mk-MK" b="1" dirty="0" smtClean="0">
                <a:solidFill>
                  <a:schemeClr val="accent5">
                    <a:lumMod val="75000"/>
                  </a:schemeClr>
                </a:solidFill>
              </a:rPr>
              <a:t>           Положете го тестот на интернет</a:t>
            </a:r>
            <a:endParaRPr lang="en-US" b="1" dirty="0">
              <a:solidFill>
                <a:schemeClr val="accent5">
                  <a:lumMod val="75000"/>
                </a:schemeClr>
              </a:solidFill>
            </a:endParaRPr>
          </a:p>
        </p:txBody>
      </p:sp>
      <p:sp>
        <p:nvSpPr>
          <p:cNvPr id="12" name="Rectangle 11"/>
          <p:cNvSpPr/>
          <p:nvPr/>
        </p:nvSpPr>
        <p:spPr>
          <a:xfrm>
            <a:off x="755780" y="1427585"/>
            <a:ext cx="6055567" cy="5957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mk-MK" sz="2800" b="1" dirty="0" smtClean="0"/>
              <a:t>            </a:t>
            </a:r>
            <a:r>
              <a:rPr lang="mk-MK" sz="2800" b="1" dirty="0" smtClean="0">
                <a:solidFill>
                  <a:schemeClr val="accent5">
                    <a:lumMod val="75000"/>
                  </a:schemeClr>
                </a:solidFill>
              </a:rPr>
              <a:t>Тренинг за далечински пилот </a:t>
            </a:r>
            <a:endParaRPr lang="en-US" sz="2800" b="1" dirty="0">
              <a:solidFill>
                <a:schemeClr val="accent5">
                  <a:lumMod val="75000"/>
                </a:schemeClr>
              </a:solidFill>
            </a:endParaRPr>
          </a:p>
        </p:txBody>
      </p:sp>
      <p:sp>
        <p:nvSpPr>
          <p:cNvPr id="13" name="Rectangle 12"/>
          <p:cNvSpPr/>
          <p:nvPr/>
        </p:nvSpPr>
        <p:spPr>
          <a:xfrm>
            <a:off x="615821" y="5982358"/>
            <a:ext cx="3265714" cy="6517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1400" b="1" dirty="0" smtClean="0">
                <a:solidFill>
                  <a:schemeClr val="accent5">
                    <a:lumMod val="75000"/>
                  </a:schemeClr>
                </a:solidFill>
              </a:rPr>
              <a:t>Доказ број за завршена тренинг обука на интернет за далечински пилот</a:t>
            </a:r>
            <a:endParaRPr lang="en-US" sz="1400" b="1" dirty="0">
              <a:solidFill>
                <a:schemeClr val="accent5">
                  <a:lumMod val="75000"/>
                </a:schemeClr>
              </a:solidFill>
            </a:endParaRPr>
          </a:p>
        </p:txBody>
      </p:sp>
      <p:sp>
        <p:nvSpPr>
          <p:cNvPr id="14" name="Rectangle 13"/>
          <p:cNvSpPr/>
          <p:nvPr/>
        </p:nvSpPr>
        <p:spPr>
          <a:xfrm>
            <a:off x="7436498" y="5343214"/>
            <a:ext cx="4755502" cy="1337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mk-MK" sz="1600" b="1" dirty="0" smtClean="0">
              <a:solidFill>
                <a:schemeClr val="accent5">
                  <a:lumMod val="75000"/>
                </a:schemeClr>
              </a:solidFill>
            </a:endParaRPr>
          </a:p>
          <a:p>
            <a:pPr algn="ctr"/>
            <a:r>
              <a:rPr lang="mk-MK" sz="1600" b="1" dirty="0" smtClean="0">
                <a:solidFill>
                  <a:schemeClr val="accent5">
                    <a:lumMod val="75000"/>
                  </a:schemeClr>
                </a:solidFill>
              </a:rPr>
              <a:t>По успешно полагање на испитите, земјата-членка му го издава доказот на далечинскиот пилот</a:t>
            </a:r>
            <a:endParaRPr lang="en-US" sz="1600" b="1" dirty="0">
              <a:solidFill>
                <a:schemeClr val="accent5">
                  <a:lumMod val="75000"/>
                </a:schemeClr>
              </a:solidFill>
            </a:endParaRPr>
          </a:p>
        </p:txBody>
      </p:sp>
      <p:sp>
        <p:nvSpPr>
          <p:cNvPr id="15" name="Left Arrow 14"/>
          <p:cNvSpPr/>
          <p:nvPr/>
        </p:nvSpPr>
        <p:spPr>
          <a:xfrm>
            <a:off x="9051998" y="5438134"/>
            <a:ext cx="978408" cy="380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8657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endParaRPr lang="en-US" dirty="0"/>
          </a:p>
        </p:txBody>
      </p:sp>
      <p:pic>
        <p:nvPicPr>
          <p:cNvPr id="4" name="Picture 3" descr="www.caa.gov.mk"/>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graphicFrame>
        <p:nvGraphicFramePr>
          <p:cNvPr id="5" name="Content Placeholder 3"/>
          <p:cNvGraphicFramePr>
            <a:graphicFrameLocks noGrp="1" noChangeAspect="1"/>
          </p:cNvGraphicFramePr>
          <p:nvPr>
            <p:ph idx="1"/>
            <p:extLst>
              <p:ext uri="{D42A27DB-BD31-4B8C-83A1-F6EECF244321}">
                <p14:modId xmlns:p14="http://schemas.microsoft.com/office/powerpoint/2010/main" xmlns="" val="1247644760"/>
              </p:ext>
            </p:extLst>
          </p:nvPr>
        </p:nvGraphicFramePr>
        <p:xfrm>
          <a:off x="6036906" y="1623528"/>
          <a:ext cx="6155094" cy="4301412"/>
        </p:xfrm>
        <a:graphic>
          <a:graphicData uri="http://schemas.openxmlformats.org/presentationml/2006/ole">
            <p:oleObj spid="_x0000_s1185" name="Acrobat Document" r:id="rId5" imgW="12267846" imgH="8686470" progId="">
              <p:embed/>
            </p:oleObj>
          </a:graphicData>
        </a:graphic>
      </p:graphicFrame>
      <p:sp>
        <p:nvSpPr>
          <p:cNvPr id="7" name="Rectangle 6"/>
          <p:cNvSpPr/>
          <p:nvPr/>
        </p:nvSpPr>
        <p:spPr>
          <a:xfrm>
            <a:off x="149290" y="1623528"/>
            <a:ext cx="5803641" cy="4301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800" b="1" dirty="0" smtClean="0">
                <a:solidFill>
                  <a:schemeClr val="accent5">
                    <a:lumMod val="75000"/>
                  </a:schemeClr>
                </a:solidFill>
              </a:rPr>
              <a:t>           Тренинг </a:t>
            </a:r>
            <a:r>
              <a:rPr lang="mk-MK" sz="2800" b="1" dirty="0">
                <a:solidFill>
                  <a:schemeClr val="accent5">
                    <a:lumMod val="75000"/>
                  </a:schemeClr>
                </a:solidFill>
              </a:rPr>
              <a:t>за далечински пилот</a:t>
            </a:r>
            <a:endParaRPr lang="mk-MK" sz="2800" b="1" dirty="0" smtClean="0">
              <a:solidFill>
                <a:schemeClr val="accent5">
                  <a:lumMod val="75000"/>
                </a:schemeClr>
              </a:solidFill>
            </a:endParaRPr>
          </a:p>
          <a:p>
            <a:pPr algn="ctr"/>
            <a:endParaRPr lang="en-US" sz="2800" b="1" dirty="0" smtClean="0">
              <a:solidFill>
                <a:schemeClr val="accent5">
                  <a:lumMod val="75000"/>
                </a:schemeClr>
              </a:solidFill>
            </a:endParaRPr>
          </a:p>
          <a:p>
            <a:pPr algn="ctr"/>
            <a:endParaRPr lang="en-US" sz="2800" b="1" dirty="0">
              <a:solidFill>
                <a:schemeClr val="accent5">
                  <a:lumMod val="75000"/>
                </a:schemeClr>
              </a:solidFill>
            </a:endParaRPr>
          </a:p>
          <a:p>
            <a:r>
              <a:rPr lang="mk-MK" sz="2800" b="1" dirty="0" smtClean="0">
                <a:solidFill>
                  <a:schemeClr val="accent5">
                    <a:lumMod val="75000"/>
                  </a:schemeClr>
                </a:solidFill>
              </a:rPr>
              <a:t>    Отворена категорија</a:t>
            </a:r>
            <a:r>
              <a:rPr lang="en-US" sz="2800" b="1" dirty="0" smtClean="0">
                <a:solidFill>
                  <a:schemeClr val="accent5">
                    <a:lumMod val="75000"/>
                  </a:schemeClr>
                </a:solidFill>
              </a:rPr>
              <a:t>: </a:t>
            </a:r>
            <a:r>
              <a:rPr lang="mk-MK" sz="2800" b="1" dirty="0" smtClean="0">
                <a:solidFill>
                  <a:schemeClr val="accent5">
                    <a:lumMod val="75000"/>
                  </a:schemeClr>
                </a:solidFill>
              </a:rPr>
              <a:t>обнова на          	обука за далечински пилот</a:t>
            </a:r>
          </a:p>
          <a:p>
            <a:endParaRPr lang="mk-MK" sz="2800" b="1" dirty="0">
              <a:solidFill>
                <a:schemeClr val="accent5">
                  <a:lumMod val="75000"/>
                </a:schemeClr>
              </a:solidFill>
            </a:endParaRPr>
          </a:p>
          <a:p>
            <a:pPr marL="342900" indent="-342900" algn="ctr">
              <a:buFontTx/>
              <a:buChar char="-"/>
            </a:pPr>
            <a:r>
              <a:rPr lang="mk-MK" sz="2000" b="1" dirty="0" smtClean="0">
                <a:solidFill>
                  <a:schemeClr val="accent5">
                    <a:lumMod val="75000"/>
                  </a:schemeClr>
                </a:solidFill>
              </a:rPr>
              <a:t>Интернет теоретската компетентност и сертификатот за компетентност на далечинскиот пилот важат 5 години.</a:t>
            </a:r>
          </a:p>
          <a:p>
            <a:pPr marL="342900" indent="-342900" algn="ctr">
              <a:buFontTx/>
              <a:buChar char="-"/>
            </a:pPr>
            <a:endParaRPr lang="mk-MK" sz="2000" b="1" dirty="0">
              <a:solidFill>
                <a:schemeClr val="accent5">
                  <a:lumMod val="75000"/>
                </a:schemeClr>
              </a:solidFill>
            </a:endParaRPr>
          </a:p>
          <a:p>
            <a:pPr algn="ctr"/>
            <a:r>
              <a:rPr lang="en-US" sz="2000" b="1" dirty="0" smtClean="0">
                <a:solidFill>
                  <a:schemeClr val="accent5">
                    <a:lumMod val="75000"/>
                  </a:schemeClr>
                </a:solidFill>
              </a:rPr>
              <a:t>-   </a:t>
            </a:r>
            <a:r>
              <a:rPr lang="mk-MK" sz="2000" b="1" dirty="0" smtClean="0">
                <a:solidFill>
                  <a:schemeClr val="accent5">
                    <a:lumMod val="75000"/>
                  </a:schemeClr>
                </a:solidFill>
              </a:rPr>
              <a:t>  Оспособеноста треба повторно да се                    демонстрира</a:t>
            </a:r>
          </a:p>
          <a:p>
            <a:pPr marL="342900" indent="-342900">
              <a:buFontTx/>
              <a:buChar char="-"/>
            </a:pPr>
            <a:endParaRPr lang="mk-MK" sz="2000" b="1" dirty="0">
              <a:solidFill>
                <a:schemeClr val="accent5">
                  <a:lumMod val="75000"/>
                </a:schemeClr>
              </a:solidFill>
            </a:endParaRPr>
          </a:p>
          <a:p>
            <a:pPr marL="342900" indent="-342900">
              <a:buFontTx/>
              <a:buChar char="-"/>
            </a:pPr>
            <a:endParaRPr lang="mk-MK" sz="2000" b="1" dirty="0" smtClean="0">
              <a:solidFill>
                <a:schemeClr val="accent5">
                  <a:lumMod val="75000"/>
                </a:schemeClr>
              </a:solidFill>
            </a:endParaRPr>
          </a:p>
          <a:p>
            <a:pPr algn="ctr"/>
            <a:endParaRPr lang="mk-MK" sz="2800" b="1" dirty="0">
              <a:solidFill>
                <a:srgbClr val="002060"/>
              </a:solidFill>
            </a:endParaRPr>
          </a:p>
          <a:p>
            <a:pPr algn="ctr"/>
            <a:endParaRPr lang="mk-MK" sz="2800" b="1" dirty="0" smtClean="0">
              <a:solidFill>
                <a:srgbClr val="002060"/>
              </a:solidFill>
            </a:endParaRPr>
          </a:p>
          <a:p>
            <a:pPr algn="ctr"/>
            <a:endParaRPr lang="mk-MK" sz="2800" b="1" dirty="0">
              <a:solidFill>
                <a:srgbClr val="002060"/>
              </a:solidFill>
            </a:endParaRPr>
          </a:p>
          <a:p>
            <a:pPr algn="ctr"/>
            <a:endParaRPr lang="en-US" sz="2800" b="1" dirty="0">
              <a:solidFill>
                <a:srgbClr val="002060"/>
              </a:solidFill>
            </a:endParaRPr>
          </a:p>
        </p:txBody>
      </p:sp>
      <p:sp>
        <p:nvSpPr>
          <p:cNvPr id="8" name="Rectangle 7"/>
          <p:cNvSpPr/>
          <p:nvPr/>
        </p:nvSpPr>
        <p:spPr>
          <a:xfrm>
            <a:off x="0" y="17585"/>
            <a:ext cx="9747738" cy="10726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mk-MK" sz="3200" b="1" dirty="0" smtClean="0">
                <a:solidFill>
                  <a:schemeClr val="accent5">
                    <a:lumMod val="75000"/>
                  </a:schemeClr>
                </a:solidFill>
              </a:rPr>
              <a:t>           Тренинг </a:t>
            </a:r>
            <a:r>
              <a:rPr lang="mk-MK" sz="3200" b="1" dirty="0">
                <a:solidFill>
                  <a:schemeClr val="accent5">
                    <a:lumMod val="75000"/>
                  </a:schemeClr>
                </a:solidFill>
              </a:rPr>
              <a:t>за далечински пилот</a:t>
            </a:r>
            <a:endParaRPr lang="en-US" sz="3200" dirty="0"/>
          </a:p>
        </p:txBody>
      </p:sp>
    </p:spTree>
    <p:extLst>
      <p:ext uri="{BB962C8B-B14F-4D97-AF65-F5344CB8AC3E}">
        <p14:creationId xmlns:p14="http://schemas.microsoft.com/office/powerpoint/2010/main" xmlns="" val="2141490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chemeClr val="accent5">
                    <a:lumMod val="75000"/>
                  </a:schemeClr>
                </a:solidFill>
                <a:latin typeface="+mn-lt"/>
              </a:rPr>
              <a:t>      Тренинг </a:t>
            </a:r>
            <a:r>
              <a:rPr lang="mk-MK" sz="3200" b="1" dirty="0">
                <a:solidFill>
                  <a:schemeClr val="accent5">
                    <a:lumMod val="75000"/>
                  </a:schemeClr>
                </a:solidFill>
                <a:latin typeface="+mn-lt"/>
              </a:rPr>
              <a:t>за далечински </a:t>
            </a:r>
            <a:r>
              <a:rPr lang="mk-MK" sz="3200" b="1" dirty="0" smtClean="0">
                <a:solidFill>
                  <a:schemeClr val="accent5">
                    <a:lumMod val="75000"/>
                  </a:schemeClr>
                </a:solidFill>
                <a:latin typeface="+mn-lt"/>
              </a:rPr>
              <a:t>пилот – Подкатегорија А2</a:t>
            </a:r>
            <a:endParaRPr lang="en-US" sz="3200"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99662" y="1427584"/>
            <a:ext cx="11392676" cy="5178489"/>
          </a:xfrm>
        </p:spPr>
      </p:pic>
      <p:sp>
        <p:nvSpPr>
          <p:cNvPr id="6" name="Rectangle 5"/>
          <p:cNvSpPr/>
          <p:nvPr/>
        </p:nvSpPr>
        <p:spPr>
          <a:xfrm>
            <a:off x="615821" y="1520891"/>
            <a:ext cx="9974423" cy="7651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800" b="1" dirty="0" smtClean="0">
                <a:solidFill>
                  <a:schemeClr val="accent5">
                    <a:lumMod val="75000"/>
                  </a:schemeClr>
                </a:solidFill>
              </a:rPr>
              <a:t>Отворена категорија:  Тренинг за далечински пилот</a:t>
            </a:r>
            <a:endParaRPr lang="en-US" sz="2800" b="1" dirty="0">
              <a:solidFill>
                <a:schemeClr val="accent5">
                  <a:lumMod val="75000"/>
                </a:schemeClr>
              </a:solidFill>
            </a:endParaRPr>
          </a:p>
        </p:txBody>
      </p:sp>
      <p:sp>
        <p:nvSpPr>
          <p:cNvPr id="7" name="Rectangle 6"/>
          <p:cNvSpPr/>
          <p:nvPr/>
        </p:nvSpPr>
        <p:spPr>
          <a:xfrm>
            <a:off x="2743199" y="2426677"/>
            <a:ext cx="8640147" cy="2668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Tx/>
              <a:buChar char="-"/>
            </a:pPr>
            <a:r>
              <a:rPr lang="mk-MK" b="1" dirty="0" smtClean="0">
                <a:solidFill>
                  <a:schemeClr val="accent5">
                    <a:lumMod val="75000"/>
                  </a:schemeClr>
                </a:solidFill>
              </a:rPr>
              <a:t>Запознавање со инструкциите на производителот.</a:t>
            </a:r>
          </a:p>
          <a:p>
            <a:pPr marL="285750" indent="-285750">
              <a:buFontTx/>
              <a:buChar char="-"/>
            </a:pPr>
            <a:r>
              <a:rPr lang="mk-MK" b="1" dirty="0" smtClean="0">
                <a:solidFill>
                  <a:schemeClr val="accent5">
                    <a:lumMod val="75000"/>
                  </a:schemeClr>
                </a:solidFill>
              </a:rPr>
              <a:t>Завршете ја обуката на интернет.</a:t>
            </a:r>
          </a:p>
          <a:p>
            <a:pPr marL="285750" indent="-285750">
              <a:buFontTx/>
              <a:buChar char="-"/>
            </a:pPr>
            <a:r>
              <a:rPr lang="mk-MK" b="1" dirty="0" smtClean="0">
                <a:solidFill>
                  <a:schemeClr val="accent5">
                    <a:lumMod val="75000"/>
                  </a:schemeClr>
                </a:solidFill>
              </a:rPr>
              <a:t>Положете го тестот на интернет.</a:t>
            </a:r>
          </a:p>
          <a:p>
            <a:pPr marL="285750" indent="-285750">
              <a:buFontTx/>
              <a:buChar char="-"/>
            </a:pPr>
            <a:r>
              <a:rPr lang="mk-MK" b="1" dirty="0" smtClean="0">
                <a:solidFill>
                  <a:schemeClr val="accent5">
                    <a:lumMod val="75000"/>
                  </a:schemeClr>
                </a:solidFill>
              </a:rPr>
              <a:t>Извршете само-обучувачки тренинг во сигурна зона ( услови за А3 подкатегорија)</a:t>
            </a:r>
          </a:p>
          <a:p>
            <a:pPr marL="285750" indent="-285750">
              <a:buFontTx/>
              <a:buChar char="-"/>
            </a:pPr>
            <a:r>
              <a:rPr lang="mk-MK" b="1" dirty="0" smtClean="0">
                <a:solidFill>
                  <a:schemeClr val="accent5">
                    <a:lumMod val="75000"/>
                  </a:schemeClr>
                </a:solidFill>
              </a:rPr>
              <a:t>Завршете ја успешно практичната обука.</a:t>
            </a:r>
          </a:p>
          <a:p>
            <a:pPr marL="285750" indent="-285750">
              <a:buFontTx/>
              <a:buChar char="-"/>
            </a:pPr>
            <a:r>
              <a:rPr lang="mk-MK" b="1" dirty="0" smtClean="0">
                <a:solidFill>
                  <a:schemeClr val="accent5">
                    <a:lumMod val="75000"/>
                  </a:schemeClr>
                </a:solidFill>
              </a:rPr>
              <a:t>Положете теоретски тест кај надлежното тело или организација одобрена од истото</a:t>
            </a:r>
            <a:endParaRPr lang="en-US" b="1" dirty="0">
              <a:solidFill>
                <a:schemeClr val="accent5">
                  <a:lumMod val="75000"/>
                </a:schemeClr>
              </a:solidFill>
            </a:endParaRPr>
          </a:p>
        </p:txBody>
      </p:sp>
      <p:sp>
        <p:nvSpPr>
          <p:cNvPr id="8" name="Rectangle 7"/>
          <p:cNvSpPr/>
          <p:nvPr/>
        </p:nvSpPr>
        <p:spPr>
          <a:xfrm>
            <a:off x="3172408" y="4870579"/>
            <a:ext cx="2155371" cy="4493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rgbClr val="7030A0"/>
                </a:solidFill>
              </a:rPr>
              <a:t>&gt; </a:t>
            </a:r>
            <a:r>
              <a:rPr lang="mk-MK" sz="2400" b="1" dirty="0" smtClean="0">
                <a:solidFill>
                  <a:srgbClr val="7030A0"/>
                </a:solidFill>
              </a:rPr>
              <a:t>А2</a:t>
            </a:r>
            <a:r>
              <a:rPr lang="en-US" sz="2400" b="1" dirty="0" smtClean="0">
                <a:solidFill>
                  <a:srgbClr val="7030A0"/>
                </a:solidFill>
              </a:rPr>
              <a:t> &lt;</a:t>
            </a:r>
            <a:endParaRPr lang="en-US" sz="2400" b="1" dirty="0">
              <a:solidFill>
                <a:srgbClr val="7030A0"/>
              </a:solidFill>
            </a:endParaRPr>
          </a:p>
        </p:txBody>
      </p:sp>
    </p:spTree>
    <p:extLst>
      <p:ext uri="{BB962C8B-B14F-4D97-AF65-F5344CB8AC3E}">
        <p14:creationId xmlns:p14="http://schemas.microsoft.com/office/powerpoint/2010/main" xmlns="" val="2274098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19672"/>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b="1" dirty="0" smtClean="0">
                <a:solidFill>
                  <a:schemeClr val="accent5">
                    <a:lumMod val="75000"/>
                  </a:schemeClr>
                </a:solidFill>
              </a:rPr>
              <a:t>                                </a:t>
            </a:r>
            <a:r>
              <a:rPr lang="mk-MK" sz="3200" b="1" dirty="0" smtClean="0">
                <a:solidFill>
                  <a:schemeClr val="accent5">
                    <a:lumMod val="75000"/>
                  </a:schemeClr>
                </a:solidFill>
              </a:rPr>
              <a:t>Одговорности на далечинскиот пилот</a:t>
            </a:r>
            <a:endParaRPr lang="en-US" sz="3200" b="1" dirty="0">
              <a:solidFill>
                <a:schemeClr val="accent5">
                  <a:lumMod val="75000"/>
                </a:schemeClr>
              </a:solidFill>
            </a:endParaRPr>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93102" y="1455576"/>
            <a:ext cx="10133045" cy="4963885"/>
          </a:xfrm>
        </p:spPr>
      </p:pic>
      <p:pic>
        <p:nvPicPr>
          <p:cNvPr id="5" name="Picture 4"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1007705" y="1455577"/>
            <a:ext cx="7259217" cy="802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800" b="1" dirty="0">
                <a:solidFill>
                  <a:schemeClr val="accent5">
                    <a:lumMod val="75000"/>
                  </a:schemeClr>
                </a:solidFill>
              </a:rPr>
              <a:t>Одговорности на далечинскиот пилот</a:t>
            </a:r>
            <a:endParaRPr lang="en-US" sz="2800" dirty="0"/>
          </a:p>
        </p:txBody>
      </p:sp>
      <p:sp>
        <p:nvSpPr>
          <p:cNvPr id="7" name="Rectangle 6"/>
          <p:cNvSpPr/>
          <p:nvPr/>
        </p:nvSpPr>
        <p:spPr>
          <a:xfrm>
            <a:off x="2509935" y="2453951"/>
            <a:ext cx="6941975" cy="5038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mk-MK" dirty="0" smtClean="0"/>
              <a:t>    </a:t>
            </a:r>
            <a:r>
              <a:rPr lang="mk-MK" sz="2000" dirty="0" smtClean="0">
                <a:solidFill>
                  <a:schemeClr val="accent5">
                    <a:lumMod val="50000"/>
                  </a:schemeClr>
                </a:solidFill>
              </a:rPr>
              <a:t>имаат соодветна компетентност и доказ за компетентноста</a:t>
            </a:r>
            <a:endParaRPr lang="en-US" sz="2000" dirty="0">
              <a:solidFill>
                <a:schemeClr val="accent5">
                  <a:lumMod val="50000"/>
                </a:schemeClr>
              </a:solidFill>
            </a:endParaRPr>
          </a:p>
        </p:txBody>
      </p:sp>
      <p:sp>
        <p:nvSpPr>
          <p:cNvPr id="8" name="Rectangle 7"/>
          <p:cNvSpPr/>
          <p:nvPr/>
        </p:nvSpPr>
        <p:spPr>
          <a:xfrm>
            <a:off x="2313992" y="3153746"/>
            <a:ext cx="7137918" cy="8024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000" dirty="0">
                <a:solidFill>
                  <a:schemeClr val="accent5">
                    <a:lumMod val="50000"/>
                  </a:schemeClr>
                </a:solidFill>
              </a:rPr>
              <a:t>а</a:t>
            </a:r>
            <a:r>
              <a:rPr lang="mk-MK" sz="2000" dirty="0" smtClean="0">
                <a:solidFill>
                  <a:schemeClr val="accent5">
                    <a:lumMod val="50000"/>
                  </a:schemeClr>
                </a:solidFill>
              </a:rPr>
              <a:t>журираат информации за потребни географски зони и се усогласуваат со нив </a:t>
            </a:r>
            <a:endParaRPr lang="en-US" sz="2000" dirty="0">
              <a:solidFill>
                <a:schemeClr val="accent5">
                  <a:lumMod val="50000"/>
                </a:schemeClr>
              </a:solidFill>
            </a:endParaRPr>
          </a:p>
        </p:txBody>
      </p:sp>
      <p:sp>
        <p:nvSpPr>
          <p:cNvPr id="9" name="Rectangle 8"/>
          <p:cNvSpPr/>
          <p:nvPr/>
        </p:nvSpPr>
        <p:spPr>
          <a:xfrm>
            <a:off x="2313992" y="4152121"/>
            <a:ext cx="6718041" cy="11476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000" dirty="0">
                <a:solidFill>
                  <a:schemeClr val="accent5">
                    <a:lumMod val="50000"/>
                  </a:schemeClr>
                </a:solidFill>
              </a:rPr>
              <a:t>о</a:t>
            </a:r>
            <a:r>
              <a:rPr lang="mk-MK" sz="2000" dirty="0" smtClean="0">
                <a:solidFill>
                  <a:schemeClr val="accent5">
                    <a:lumMod val="50000"/>
                  </a:schemeClr>
                </a:solidFill>
              </a:rPr>
              <a:t>сигурете се дека воздухопловот без екипаж е во состојба безбедно да го заврши планираниот лет и да управува со воздухопловот без екипаж во согласност со корисничкиот прирачник и процедурите од производителот</a:t>
            </a:r>
            <a:endParaRPr lang="en-US" sz="2000" dirty="0">
              <a:solidFill>
                <a:schemeClr val="accent5">
                  <a:lumMod val="50000"/>
                </a:schemeClr>
              </a:solidFill>
            </a:endParaRPr>
          </a:p>
        </p:txBody>
      </p:sp>
      <p:sp>
        <p:nvSpPr>
          <p:cNvPr id="10" name="Rectangle 9"/>
          <p:cNvSpPr/>
          <p:nvPr/>
        </p:nvSpPr>
        <p:spPr>
          <a:xfrm flipV="1">
            <a:off x="5393094" y="5719665"/>
            <a:ext cx="578498" cy="4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92084" y="5495730"/>
            <a:ext cx="8280919" cy="625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mk-MK" sz="2000" dirty="0" smtClean="0">
                <a:solidFill>
                  <a:schemeClr val="accent5">
                    <a:lumMod val="50000"/>
                  </a:schemeClr>
                </a:solidFill>
              </a:rPr>
              <a:t>не врши должности под дејство на психоактивни супстанци или алкохол</a:t>
            </a:r>
          </a:p>
        </p:txBody>
      </p:sp>
    </p:spTree>
    <p:extLst>
      <p:ext uri="{BB962C8B-B14F-4D97-AF65-F5344CB8AC3E}">
        <p14:creationId xmlns:p14="http://schemas.microsoft.com/office/powerpoint/2010/main" xmlns="" val="62208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230922"/>
          </a:xfrm>
        </p:spPr>
        <p:style>
          <a:lnRef idx="1">
            <a:schemeClr val="accent1"/>
          </a:lnRef>
          <a:fillRef idx="2">
            <a:schemeClr val="accent1"/>
          </a:fillRef>
          <a:effectRef idx="1">
            <a:schemeClr val="accent1"/>
          </a:effectRef>
          <a:fontRef idx="minor">
            <a:schemeClr val="dk1"/>
          </a:fontRef>
        </p:style>
        <p:txBody>
          <a:bodyPr/>
          <a:lstStyle/>
          <a:p>
            <a:r>
              <a:rPr lang="mk-MK" dirty="0" smtClean="0"/>
              <a:t>                                       </a:t>
            </a:r>
            <a:r>
              <a:rPr lang="mk-MK" sz="4000" b="1" dirty="0" smtClean="0">
                <a:solidFill>
                  <a:srgbClr val="0070C0"/>
                </a:solidFill>
                <a:latin typeface="+mn-lt"/>
              </a:rPr>
              <a:t>Агенда</a:t>
            </a:r>
            <a:endParaRPr lang="en-US" sz="4000" b="1" dirty="0">
              <a:solidFill>
                <a:srgbClr val="0070C0"/>
              </a:solidFill>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58263"/>
            <a:ext cx="2444262" cy="1072661"/>
          </a:xfrm>
          <a:prstGeom prst="rect">
            <a:avLst/>
          </a:prstGeom>
          <a:noFill/>
          <a:ln>
            <a:noFill/>
          </a:ln>
        </p:spPr>
      </p:pic>
      <p:sp>
        <p:nvSpPr>
          <p:cNvPr id="7" name="Content Placeholder 6"/>
          <p:cNvSpPr>
            <a:spLocks noGrp="1"/>
          </p:cNvSpPr>
          <p:nvPr>
            <p:ph idx="1"/>
          </p:nvPr>
        </p:nvSpPr>
        <p:spPr>
          <a:xfrm>
            <a:off x="838200" y="1825625"/>
            <a:ext cx="10515600" cy="4592760"/>
          </a:xfrm>
        </p:spPr>
        <p:style>
          <a:lnRef idx="1">
            <a:schemeClr val="accent3"/>
          </a:lnRef>
          <a:fillRef idx="2">
            <a:schemeClr val="accent3"/>
          </a:fillRef>
          <a:effectRef idx="1">
            <a:schemeClr val="accent3"/>
          </a:effectRef>
          <a:fontRef idx="minor">
            <a:schemeClr val="dk1"/>
          </a:fontRef>
        </p:style>
        <p:txBody>
          <a:bodyPr/>
          <a:lstStyle/>
          <a:p>
            <a:r>
              <a:rPr lang="mk-MK" dirty="0" smtClean="0">
                <a:solidFill>
                  <a:srgbClr val="0070C0"/>
                </a:solidFill>
              </a:rPr>
              <a:t>Дефиниции и вовед</a:t>
            </a:r>
          </a:p>
          <a:p>
            <a:r>
              <a:rPr lang="mk-MK" dirty="0" smtClean="0">
                <a:solidFill>
                  <a:srgbClr val="0070C0"/>
                </a:solidFill>
              </a:rPr>
              <a:t>Отворена категорија</a:t>
            </a:r>
          </a:p>
          <a:p>
            <a:r>
              <a:rPr lang="mk-MK" dirty="0" smtClean="0">
                <a:solidFill>
                  <a:srgbClr val="0070C0"/>
                </a:solidFill>
              </a:rPr>
              <a:t>Посебна категорија</a:t>
            </a:r>
          </a:p>
          <a:p>
            <a:r>
              <a:rPr lang="mk-MK" dirty="0" smtClean="0">
                <a:solidFill>
                  <a:srgbClr val="0070C0"/>
                </a:solidFill>
              </a:rPr>
              <a:t>Сертифицирана категорија</a:t>
            </a:r>
            <a:endParaRPr lang="en-US" dirty="0">
              <a:solidFill>
                <a:srgbClr val="0070C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40556" y="2198871"/>
            <a:ext cx="4329313" cy="3604846"/>
          </a:xfrm>
          <a:prstGeom prst="rect">
            <a:avLst/>
          </a:prstGeom>
        </p:spPr>
      </p:pic>
    </p:spTree>
    <p:extLst>
      <p:ext uri="{BB962C8B-B14F-4D97-AF65-F5344CB8AC3E}">
        <p14:creationId xmlns:p14="http://schemas.microsoft.com/office/powerpoint/2010/main" xmlns="" val="398626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6995"/>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chemeClr val="accent5">
                    <a:lumMod val="75000"/>
                  </a:schemeClr>
                </a:solidFill>
                <a:latin typeface="+mn-lt"/>
              </a:rPr>
              <a:t>                        Одговорности </a:t>
            </a:r>
            <a:r>
              <a:rPr lang="mk-MK" sz="3200" b="1" dirty="0">
                <a:solidFill>
                  <a:schemeClr val="accent5">
                    <a:lumMod val="75000"/>
                  </a:schemeClr>
                </a:solidFill>
                <a:latin typeface="+mn-lt"/>
              </a:rPr>
              <a:t>на далечинскиот пилот</a:t>
            </a:r>
            <a:endParaRPr lang="en-US" sz="3200" b="1"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71804" y="1446245"/>
            <a:ext cx="10468947" cy="5215812"/>
          </a:xfrm>
        </p:spPr>
      </p:pic>
      <p:sp>
        <p:nvSpPr>
          <p:cNvPr id="6" name="Rectangle 5"/>
          <p:cNvSpPr/>
          <p:nvPr/>
        </p:nvSpPr>
        <p:spPr>
          <a:xfrm>
            <a:off x="793103" y="1511560"/>
            <a:ext cx="7707086" cy="6624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800" b="1" dirty="0">
                <a:solidFill>
                  <a:schemeClr val="accent5">
                    <a:lumMod val="75000"/>
                  </a:schemeClr>
                </a:solidFill>
              </a:rPr>
              <a:t>Одговорности на далечинскиот пилот</a:t>
            </a:r>
            <a:endParaRPr lang="en-US" sz="2800" dirty="0"/>
          </a:p>
        </p:txBody>
      </p:sp>
      <p:sp>
        <p:nvSpPr>
          <p:cNvPr id="7" name="Rectangle 6"/>
          <p:cNvSpPr/>
          <p:nvPr/>
        </p:nvSpPr>
        <p:spPr>
          <a:xfrm>
            <a:off x="2146041" y="2313992"/>
            <a:ext cx="8108302" cy="15488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50000"/>
                  </a:schemeClr>
                </a:solidFill>
              </a:rPr>
              <a:t>Чувајте го воздухопловот без екипаж во </a:t>
            </a:r>
            <a:r>
              <a:rPr lang="en-US" dirty="0" smtClean="0">
                <a:solidFill>
                  <a:schemeClr val="accent5">
                    <a:lumMod val="50000"/>
                  </a:schemeClr>
                </a:solidFill>
              </a:rPr>
              <a:t>VLOS </a:t>
            </a:r>
            <a:r>
              <a:rPr lang="mk-MK" dirty="0" smtClean="0">
                <a:solidFill>
                  <a:schemeClr val="accent5">
                    <a:lumMod val="50000"/>
                  </a:schemeClr>
                </a:solidFill>
              </a:rPr>
              <a:t>и одржувајте темелно визуелно скенирање на воздушниот простор што го опкружува беспилотниот воздухоплов за да избегнете било каков ризик од судир со воздухоплов со екипаж. Прекинете го летот доколку операцијата представува ризик за други воздухоплови, луѓе, животни, околина или имот</a:t>
            </a:r>
            <a:endParaRPr lang="en-US" dirty="0">
              <a:solidFill>
                <a:schemeClr val="accent5">
                  <a:lumMod val="50000"/>
                </a:schemeClr>
              </a:solidFill>
            </a:endParaRPr>
          </a:p>
        </p:txBody>
      </p:sp>
      <p:sp>
        <p:nvSpPr>
          <p:cNvPr id="8" name="Rectangle 7"/>
          <p:cNvSpPr/>
          <p:nvPr/>
        </p:nvSpPr>
        <p:spPr>
          <a:xfrm>
            <a:off x="1231641" y="4152123"/>
            <a:ext cx="8210939" cy="7931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50000"/>
                  </a:schemeClr>
                </a:solidFill>
              </a:rPr>
              <a:t>На далечинските пилоти може да им помага набљудувач на беспилотен воздухоплов, сместен покрај нив, кој со визуелно набљудување помага во безбедноста на летот </a:t>
            </a:r>
            <a:endParaRPr lang="en-US" dirty="0">
              <a:solidFill>
                <a:schemeClr val="accent5">
                  <a:lumMod val="50000"/>
                </a:schemeClr>
              </a:solidFill>
            </a:endParaRPr>
          </a:p>
        </p:txBody>
      </p:sp>
      <p:sp>
        <p:nvSpPr>
          <p:cNvPr id="9" name="Rectangle 8"/>
          <p:cNvSpPr/>
          <p:nvPr/>
        </p:nvSpPr>
        <p:spPr>
          <a:xfrm>
            <a:off x="2397967" y="5859623"/>
            <a:ext cx="7595119" cy="625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50000"/>
                  </a:schemeClr>
                </a:solidFill>
              </a:rPr>
              <a:t>Не летајте блиску или внатре во областите каде што во тек се напори за одговор при итни случаи, освен со дозвола</a:t>
            </a:r>
            <a:endParaRPr lang="en-US" dirty="0">
              <a:solidFill>
                <a:schemeClr val="accent5">
                  <a:lumMod val="50000"/>
                </a:schemeClr>
              </a:solidFill>
            </a:endParaRPr>
          </a:p>
        </p:txBody>
      </p:sp>
      <p:sp>
        <p:nvSpPr>
          <p:cNvPr id="3" name="Rectangle 2"/>
          <p:cNvSpPr/>
          <p:nvPr/>
        </p:nvSpPr>
        <p:spPr>
          <a:xfrm>
            <a:off x="2397968" y="5066522"/>
            <a:ext cx="7529803" cy="690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50000"/>
                  </a:schemeClr>
                </a:solidFill>
              </a:rPr>
              <a:t>Не  управува со беспилотен воздухоплов од возило во движење</a:t>
            </a:r>
            <a:endParaRPr lang="en-US" dirty="0">
              <a:solidFill>
                <a:schemeClr val="accent5">
                  <a:lumMod val="50000"/>
                </a:schemeClr>
              </a:solidFill>
            </a:endParaRPr>
          </a:p>
        </p:txBody>
      </p:sp>
    </p:spTree>
    <p:extLst>
      <p:ext uri="{BB962C8B-B14F-4D97-AF65-F5344CB8AC3E}">
        <p14:creationId xmlns:p14="http://schemas.microsoft.com/office/powerpoint/2010/main" xmlns="" val="388074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6995"/>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b="1" dirty="0" smtClean="0">
                <a:solidFill>
                  <a:schemeClr val="accent5">
                    <a:lumMod val="75000"/>
                  </a:schemeClr>
                </a:solidFill>
                <a:latin typeface="+mn-lt"/>
              </a:rPr>
              <a:t>         Одговорност на операторот на Воздухоплов без екипаж</a:t>
            </a:r>
            <a:endParaRPr lang="en-US" sz="2800" b="1" dirty="0">
              <a:solidFill>
                <a:schemeClr val="accent5">
                  <a:lumMod val="75000"/>
                </a:schemeClr>
              </a:solidFill>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13184" y="1586205"/>
            <a:ext cx="11364685" cy="5141166"/>
          </a:xfrm>
        </p:spPr>
      </p:pic>
      <p:sp>
        <p:nvSpPr>
          <p:cNvPr id="6" name="Rectangle 5"/>
          <p:cNvSpPr/>
          <p:nvPr/>
        </p:nvSpPr>
        <p:spPr>
          <a:xfrm>
            <a:off x="606490" y="1324947"/>
            <a:ext cx="8565502" cy="9610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400" b="1" dirty="0">
                <a:solidFill>
                  <a:schemeClr val="accent5">
                    <a:lumMod val="75000"/>
                  </a:schemeClr>
                </a:solidFill>
              </a:rPr>
              <a:t>Одговорност на операторот на Воздухоплов без екипаж</a:t>
            </a:r>
            <a:endParaRPr lang="en-US" sz="2400" dirty="0"/>
          </a:p>
        </p:txBody>
      </p:sp>
      <p:sp>
        <p:nvSpPr>
          <p:cNvPr id="7" name="Rectangle 6"/>
          <p:cNvSpPr/>
          <p:nvPr/>
        </p:nvSpPr>
        <p:spPr>
          <a:xfrm>
            <a:off x="2789853" y="2547260"/>
            <a:ext cx="6708710" cy="821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a:solidFill>
                  <a:schemeClr val="accent5">
                    <a:lumMod val="50000"/>
                  </a:schemeClr>
                </a:solidFill>
              </a:rPr>
              <a:t>Да развијат оперативни процедури приспособени на видот на операцијата и ризикот кој таа го носи</a:t>
            </a:r>
            <a:endParaRPr lang="en-US" dirty="0">
              <a:solidFill>
                <a:schemeClr val="accent5">
                  <a:lumMod val="50000"/>
                </a:schemeClr>
              </a:solidFill>
            </a:endParaRPr>
          </a:p>
        </p:txBody>
      </p:sp>
      <p:sp>
        <p:nvSpPr>
          <p:cNvPr id="8" name="Rectangle 7"/>
          <p:cNvSpPr/>
          <p:nvPr/>
        </p:nvSpPr>
        <p:spPr>
          <a:xfrm>
            <a:off x="2230016" y="3797561"/>
            <a:ext cx="5523723" cy="6251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a:solidFill>
                  <a:schemeClr val="accent5">
                    <a:lumMod val="50000"/>
                  </a:schemeClr>
                </a:solidFill>
              </a:rPr>
              <a:t>Да обезбеди ефикасно користење на радио спектарот</a:t>
            </a:r>
            <a:endParaRPr lang="en-US" dirty="0">
              <a:solidFill>
                <a:schemeClr val="accent5">
                  <a:lumMod val="50000"/>
                </a:schemeClr>
              </a:solidFill>
            </a:endParaRPr>
          </a:p>
        </p:txBody>
      </p:sp>
      <p:sp>
        <p:nvSpPr>
          <p:cNvPr id="9" name="Rectangle 8"/>
          <p:cNvSpPr/>
          <p:nvPr/>
        </p:nvSpPr>
        <p:spPr>
          <a:xfrm>
            <a:off x="3601616" y="4777273"/>
            <a:ext cx="5691674" cy="4292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a:solidFill>
                  <a:schemeClr val="accent5">
                    <a:lumMod val="50000"/>
                  </a:schemeClr>
                </a:solidFill>
              </a:rPr>
              <a:t>Да назначи далечински пилот за секоја операција</a:t>
            </a:r>
            <a:endParaRPr lang="en-US" dirty="0">
              <a:solidFill>
                <a:schemeClr val="accent5">
                  <a:lumMod val="50000"/>
                </a:schemeClr>
              </a:solidFill>
            </a:endParaRPr>
          </a:p>
        </p:txBody>
      </p:sp>
      <p:sp>
        <p:nvSpPr>
          <p:cNvPr id="10" name="Rectangle 9"/>
          <p:cNvSpPr/>
          <p:nvPr/>
        </p:nvSpPr>
        <p:spPr>
          <a:xfrm>
            <a:off x="2304661" y="5756989"/>
            <a:ext cx="8630817" cy="6811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a:solidFill>
                  <a:schemeClr val="accent5">
                    <a:lumMod val="50000"/>
                  </a:schemeClr>
                </a:solidFill>
              </a:rPr>
              <a:t>Осигурете се дека далечинскиот пилот и останатиот персонал кој извршува задача за подршка на операцијата ги имаат бараните компетенции и информации</a:t>
            </a:r>
            <a:endParaRPr lang="en-US" dirty="0">
              <a:solidFill>
                <a:schemeClr val="accent5">
                  <a:lumMod val="50000"/>
                </a:schemeClr>
              </a:solidFill>
            </a:endParaRPr>
          </a:p>
        </p:txBody>
      </p:sp>
    </p:spTree>
    <p:extLst>
      <p:ext uri="{BB962C8B-B14F-4D97-AF65-F5344CB8AC3E}">
        <p14:creationId xmlns:p14="http://schemas.microsoft.com/office/powerpoint/2010/main" xmlns="" val="193100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10342"/>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b="1" dirty="0" smtClean="0">
                <a:solidFill>
                  <a:schemeClr val="accent5">
                    <a:lumMod val="75000"/>
                  </a:schemeClr>
                </a:solidFill>
              </a:rPr>
              <a:t>         Одговорност </a:t>
            </a:r>
            <a:r>
              <a:rPr lang="mk-MK" sz="2800" b="1" dirty="0">
                <a:solidFill>
                  <a:schemeClr val="accent5">
                    <a:lumMod val="75000"/>
                  </a:schemeClr>
                </a:solidFill>
              </a:rPr>
              <a:t>на операторот на Воздухоплов без екипаж</a:t>
            </a:r>
            <a:endParaRPr lang="en-US" sz="2800"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65110" y="1464906"/>
            <a:ext cx="10655559" cy="5094514"/>
          </a:xfrm>
        </p:spPr>
      </p:pic>
      <p:sp>
        <p:nvSpPr>
          <p:cNvPr id="8" name="Rectangle 7"/>
          <p:cNvSpPr/>
          <p:nvPr/>
        </p:nvSpPr>
        <p:spPr>
          <a:xfrm>
            <a:off x="858416" y="1464906"/>
            <a:ext cx="8005666" cy="755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400" b="1" dirty="0">
                <a:solidFill>
                  <a:schemeClr val="accent5">
                    <a:lumMod val="75000"/>
                  </a:schemeClr>
                </a:solidFill>
              </a:rPr>
              <a:t>Одговорност на операторот на Воздухоплов без екипаж</a:t>
            </a:r>
            <a:endParaRPr lang="en-US" sz="2400" dirty="0"/>
          </a:p>
        </p:txBody>
      </p:sp>
      <p:sp>
        <p:nvSpPr>
          <p:cNvPr id="9" name="Rectangle 8"/>
          <p:cNvSpPr/>
          <p:nvPr/>
        </p:nvSpPr>
        <p:spPr>
          <a:xfrm>
            <a:off x="3088433" y="2724539"/>
            <a:ext cx="6074228" cy="6718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50000"/>
                  </a:schemeClr>
                </a:solidFill>
              </a:rPr>
              <a:t>Ажурирајте ги информациите во системот за гео-свест</a:t>
            </a:r>
            <a:endParaRPr lang="en-US" dirty="0">
              <a:solidFill>
                <a:schemeClr val="accent5">
                  <a:lumMod val="50000"/>
                </a:schemeClr>
              </a:solidFill>
            </a:endParaRPr>
          </a:p>
        </p:txBody>
      </p:sp>
      <p:sp>
        <p:nvSpPr>
          <p:cNvPr id="10" name="Rectangle 9"/>
          <p:cNvSpPr/>
          <p:nvPr/>
        </p:nvSpPr>
        <p:spPr>
          <a:xfrm>
            <a:off x="2668555" y="3900197"/>
            <a:ext cx="7315199" cy="8304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50000"/>
                  </a:schemeClr>
                </a:solidFill>
              </a:rPr>
              <a:t>Кога се оперира со Воздухоплов без екипаж со ознака од </a:t>
            </a:r>
            <a:r>
              <a:rPr lang="en-US" b="1" dirty="0" smtClean="0">
                <a:solidFill>
                  <a:schemeClr val="accent5">
                    <a:lumMod val="50000"/>
                  </a:schemeClr>
                </a:solidFill>
              </a:rPr>
              <a:t>C</a:t>
            </a:r>
            <a:r>
              <a:rPr lang="mk-MK" b="1" dirty="0" smtClean="0">
                <a:solidFill>
                  <a:schemeClr val="accent5">
                    <a:lumMod val="50000"/>
                  </a:schemeClr>
                </a:solidFill>
              </a:rPr>
              <a:t> </a:t>
            </a:r>
            <a:r>
              <a:rPr lang="en-US" b="1" dirty="0" smtClean="0">
                <a:solidFill>
                  <a:schemeClr val="accent5">
                    <a:lumMod val="50000"/>
                  </a:schemeClr>
                </a:solidFill>
              </a:rPr>
              <a:t>E</a:t>
            </a:r>
            <a:r>
              <a:rPr lang="en-US" dirty="0" smtClean="0">
                <a:solidFill>
                  <a:schemeClr val="accent5">
                    <a:lumMod val="50000"/>
                  </a:schemeClr>
                </a:solidFill>
              </a:rPr>
              <a:t> </a:t>
            </a:r>
            <a:r>
              <a:rPr lang="mk-MK" dirty="0" smtClean="0">
                <a:solidFill>
                  <a:schemeClr val="accent5">
                    <a:lumMod val="50000"/>
                  </a:schemeClr>
                </a:solidFill>
              </a:rPr>
              <a:t>класа осигурајте се дека Воздухопловот без екипаж е придружен со соодветна декларација </a:t>
            </a:r>
            <a:endParaRPr lang="en-US" b="1" dirty="0">
              <a:solidFill>
                <a:schemeClr val="accent5">
                  <a:lumMod val="50000"/>
                </a:schemeClr>
              </a:solidFill>
            </a:endParaRPr>
          </a:p>
        </p:txBody>
      </p:sp>
      <p:sp>
        <p:nvSpPr>
          <p:cNvPr id="11" name="Rectangle 10"/>
          <p:cNvSpPr/>
          <p:nvPr/>
        </p:nvSpPr>
        <p:spPr>
          <a:xfrm>
            <a:off x="1138334" y="5234473"/>
            <a:ext cx="7884367" cy="8210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50000"/>
                  </a:schemeClr>
                </a:solidFill>
              </a:rPr>
              <a:t>Осигурајте се дека сите инволвирани лица во областа на операциите се информирани за ризикот и се имаат експлицитно сложено да учествуваат</a:t>
            </a:r>
            <a:endParaRPr lang="en-US" dirty="0">
              <a:solidFill>
                <a:schemeClr val="accent5">
                  <a:lumMod val="50000"/>
                </a:schemeClr>
              </a:solidFill>
            </a:endParaRPr>
          </a:p>
        </p:txBody>
      </p:sp>
    </p:spTree>
    <p:extLst>
      <p:ext uri="{BB962C8B-B14F-4D97-AF65-F5344CB8AC3E}">
        <p14:creationId xmlns:p14="http://schemas.microsoft.com/office/powerpoint/2010/main" xmlns="" val="2375473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t>                                              </a:t>
            </a:r>
            <a:r>
              <a:rPr lang="mk-MK" sz="3200" b="1" dirty="0" smtClean="0">
                <a:solidFill>
                  <a:schemeClr val="accent5">
                    <a:lumMod val="75000"/>
                  </a:schemeClr>
                </a:solidFill>
              </a:rPr>
              <a:t>Животна  средина</a:t>
            </a:r>
            <a:endParaRPr lang="en-US" sz="3200" b="1" dirty="0">
              <a:solidFill>
                <a:schemeClr val="accent5">
                  <a:lumMod val="75000"/>
                </a:schemeClr>
              </a:solidFill>
            </a:endParaRPr>
          </a:p>
        </p:txBody>
      </p:sp>
      <p:sp>
        <p:nvSpPr>
          <p:cNvPr id="3" name="Content Placeholder 2"/>
          <p:cNvSpPr>
            <a:spLocks noGrp="1"/>
          </p:cNvSpPr>
          <p:nvPr>
            <p:ph idx="1"/>
          </p:nvPr>
        </p:nvSpPr>
        <p:spPr>
          <a:xfrm>
            <a:off x="0" y="1107830"/>
            <a:ext cx="12192000" cy="5936782"/>
          </a:xfrm>
        </p:spPr>
        <p:style>
          <a:lnRef idx="2">
            <a:schemeClr val="dk1"/>
          </a:lnRef>
          <a:fillRef idx="1">
            <a:schemeClr val="lt1"/>
          </a:fillRef>
          <a:effectRef idx="0">
            <a:schemeClr val="dk1"/>
          </a:effectRef>
          <a:fontRef idx="minor">
            <a:schemeClr val="dk1"/>
          </a:fontRef>
        </p:style>
        <p:txBody>
          <a:bodyPr>
            <a:normAutofit/>
          </a:bodyPr>
          <a:lstStyle/>
          <a:p>
            <a:r>
              <a:rPr lang="mk-MK" sz="1800" b="1" dirty="0" smtClean="0">
                <a:solidFill>
                  <a:schemeClr val="accent5">
                    <a:lumMod val="50000"/>
                  </a:schemeClr>
                </a:solidFill>
              </a:rPr>
              <a:t>Географските зони</a:t>
            </a:r>
            <a:r>
              <a:rPr lang="en-US" sz="1800" b="1" dirty="0" smtClean="0">
                <a:solidFill>
                  <a:schemeClr val="accent5">
                    <a:lumMod val="50000"/>
                  </a:schemeClr>
                </a:solidFill>
              </a:rPr>
              <a:t> </a:t>
            </a:r>
            <a:r>
              <a:rPr lang="mk-MK" sz="1800" b="1" dirty="0" smtClean="0">
                <a:solidFill>
                  <a:schemeClr val="accent5">
                    <a:lumMod val="50000"/>
                  </a:schemeClr>
                </a:solidFill>
              </a:rPr>
              <a:t>за Воздухоплови без екипаж ги поставува државата поради безбедност, приватност или еколошки причини.</a:t>
            </a:r>
          </a:p>
          <a:p>
            <a:r>
              <a:rPr lang="mk-MK" sz="1800" b="1" dirty="0" smtClean="0">
                <a:solidFill>
                  <a:schemeClr val="accent5">
                    <a:lumMod val="50000"/>
                  </a:schemeClr>
                </a:solidFill>
              </a:rPr>
              <a:t>Географските зони за Воздухоплови без екипаж се објавени од Агенцијата за цивилно воздухопловство</a:t>
            </a:r>
          </a:p>
          <a:p>
            <a:r>
              <a:rPr lang="mk-MK" sz="1800" b="1" dirty="0" smtClean="0">
                <a:solidFill>
                  <a:schemeClr val="accent5">
                    <a:lumMod val="50000"/>
                  </a:schemeClr>
                </a:solidFill>
              </a:rPr>
              <a:t>Физичка средина:</a:t>
            </a:r>
          </a:p>
          <a:p>
            <a:r>
              <a:rPr lang="mk-MK" sz="1800" dirty="0" smtClean="0">
                <a:solidFill>
                  <a:schemeClr val="accent5">
                    <a:lumMod val="50000"/>
                  </a:schemeClr>
                </a:solidFill>
              </a:rPr>
              <a:t>- Висина</a:t>
            </a:r>
          </a:p>
          <a:p>
            <a:r>
              <a:rPr lang="mk-MK" sz="1800" dirty="0" smtClean="0">
                <a:solidFill>
                  <a:schemeClr val="accent5">
                    <a:lumMod val="50000"/>
                  </a:schemeClr>
                </a:solidFill>
              </a:rPr>
              <a:t>- Пречки (можат да создадат области на турбуленции)</a:t>
            </a:r>
            <a:endParaRPr lang="en-US" sz="1800" dirty="0" smtClean="0">
              <a:solidFill>
                <a:schemeClr val="accent5">
                  <a:lumMod val="50000"/>
                </a:schemeClr>
              </a:solidFill>
            </a:endParaRPr>
          </a:p>
          <a:p>
            <a:r>
              <a:rPr lang="en-US" sz="1800" dirty="0" smtClean="0">
                <a:solidFill>
                  <a:schemeClr val="accent5">
                    <a:lumMod val="50000"/>
                  </a:schemeClr>
                </a:solidFill>
              </a:rPr>
              <a:t>- </a:t>
            </a:r>
            <a:r>
              <a:rPr lang="mk-MK" sz="1800" dirty="0" smtClean="0">
                <a:solidFill>
                  <a:schemeClr val="accent5">
                    <a:lumMod val="50000"/>
                  </a:schemeClr>
                </a:solidFill>
              </a:rPr>
              <a:t>Феномени </a:t>
            </a:r>
            <a:r>
              <a:rPr lang="mk-MK" sz="1800" dirty="0">
                <a:solidFill>
                  <a:schemeClr val="accent5">
                    <a:lumMod val="50000"/>
                  </a:schemeClr>
                </a:solidFill>
              </a:rPr>
              <a:t>на пречки ( Може да создаде два или повеќе радио бранови (</a:t>
            </a:r>
            <a:r>
              <a:rPr lang="en-US" sz="1800" dirty="0" err="1">
                <a:solidFill>
                  <a:schemeClr val="accent5">
                    <a:lumMod val="50000"/>
                  </a:schemeClr>
                </a:solidFill>
              </a:rPr>
              <a:t>wi-fi</a:t>
            </a:r>
            <a:r>
              <a:rPr lang="en-US" sz="1800" dirty="0">
                <a:solidFill>
                  <a:schemeClr val="accent5">
                    <a:lumMod val="50000"/>
                  </a:schemeClr>
                </a:solidFill>
              </a:rPr>
              <a:t> area)) </a:t>
            </a:r>
            <a:r>
              <a:rPr lang="mk-MK" sz="1800" dirty="0">
                <a:solidFill>
                  <a:schemeClr val="accent5">
                    <a:lumMod val="50000"/>
                  </a:schemeClr>
                </a:solidFill>
              </a:rPr>
              <a:t> </a:t>
            </a:r>
          </a:p>
          <a:p>
            <a:r>
              <a:rPr lang="mk-MK" sz="1800" dirty="0" smtClean="0">
                <a:solidFill>
                  <a:schemeClr val="accent5">
                    <a:lumMod val="50000"/>
                  </a:schemeClr>
                </a:solidFill>
              </a:rPr>
              <a:t>- Површини</a:t>
            </a:r>
          </a:p>
          <a:p>
            <a:pPr marL="0" indent="0">
              <a:buNone/>
            </a:pPr>
            <a:endParaRPr lang="en-US" sz="2000" dirty="0">
              <a:solidFill>
                <a:schemeClr val="accent5">
                  <a:lumMod val="50000"/>
                </a:schemeClr>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3404" y="3638939"/>
            <a:ext cx="6814845" cy="3405673"/>
          </a:xfrm>
          <a:prstGeom prst="rect">
            <a:avLst/>
          </a:prstGeom>
        </p:spPr>
      </p:pic>
    </p:spTree>
    <p:extLst>
      <p:ext uri="{BB962C8B-B14F-4D97-AF65-F5344CB8AC3E}">
        <p14:creationId xmlns:p14="http://schemas.microsoft.com/office/powerpoint/2010/main" xmlns="" val="1637532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5"/>
            <a:ext cx="12192000" cy="1072661"/>
          </a:xfrm>
        </p:spPr>
        <p:style>
          <a:lnRef idx="1">
            <a:schemeClr val="accent1"/>
          </a:lnRef>
          <a:fillRef idx="2">
            <a:schemeClr val="accent1"/>
          </a:fillRef>
          <a:effectRef idx="1">
            <a:schemeClr val="accent1"/>
          </a:effectRef>
          <a:fontRef idx="minor">
            <a:schemeClr val="dk1"/>
          </a:fontRef>
        </p:style>
        <p:txBody>
          <a:bodyPr/>
          <a:lstStyle/>
          <a:p>
            <a:r>
              <a:rPr lang="mk-MK" dirty="0" smtClean="0"/>
              <a:t>                             </a:t>
            </a:r>
            <a:r>
              <a:rPr lang="mk-MK" sz="3200" b="1" dirty="0" smtClean="0">
                <a:solidFill>
                  <a:schemeClr val="accent5">
                    <a:lumMod val="75000"/>
                  </a:schemeClr>
                </a:solidFill>
              </a:rPr>
              <a:t>Посебна категорија</a:t>
            </a:r>
            <a:endParaRPr lang="en-US" sz="3200" b="1" dirty="0">
              <a:solidFill>
                <a:schemeClr val="accent5">
                  <a:lumMod val="75000"/>
                </a:schemeClr>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94318" y="1530220"/>
            <a:ext cx="10067731" cy="5085184"/>
          </a:xfrm>
        </p:spPr>
      </p:pic>
      <p:sp>
        <p:nvSpPr>
          <p:cNvPr id="6" name="Oval 5"/>
          <p:cNvSpPr/>
          <p:nvPr/>
        </p:nvSpPr>
        <p:spPr>
          <a:xfrm>
            <a:off x="1194318" y="1530220"/>
            <a:ext cx="4208105" cy="88640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k-MK" sz="2400" b="1" dirty="0">
                <a:solidFill>
                  <a:schemeClr val="accent5">
                    <a:lumMod val="75000"/>
                  </a:schemeClr>
                </a:solidFill>
              </a:rPr>
              <a:t>Посебна категорија</a:t>
            </a:r>
            <a:endParaRPr lang="en-US" sz="2400" dirty="0"/>
          </a:p>
        </p:txBody>
      </p:sp>
      <p:sp>
        <p:nvSpPr>
          <p:cNvPr id="7" name="Rectangle 6"/>
          <p:cNvSpPr/>
          <p:nvPr/>
        </p:nvSpPr>
        <p:spPr>
          <a:xfrm>
            <a:off x="1399592" y="2481944"/>
            <a:ext cx="2155371" cy="3746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sz="2400" b="1" dirty="0" smtClean="0">
                <a:solidFill>
                  <a:schemeClr val="accent5">
                    <a:lumMod val="75000"/>
                  </a:schemeClr>
                </a:solidFill>
              </a:rPr>
              <a:t>Дефиниција</a:t>
            </a:r>
            <a:endParaRPr lang="en-US" sz="2400" b="1" dirty="0">
              <a:solidFill>
                <a:schemeClr val="accent5">
                  <a:lumMod val="75000"/>
                </a:schemeClr>
              </a:solidFill>
            </a:endParaRPr>
          </a:p>
        </p:txBody>
      </p:sp>
      <p:sp>
        <p:nvSpPr>
          <p:cNvPr id="8" name="Rectangle 7"/>
          <p:cNvSpPr/>
          <p:nvPr/>
        </p:nvSpPr>
        <p:spPr>
          <a:xfrm>
            <a:off x="1194318" y="2995127"/>
            <a:ext cx="10142376" cy="10543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Tx/>
              <a:buChar char="-"/>
            </a:pPr>
            <a:r>
              <a:rPr lang="mk-MK" b="1" dirty="0" smtClean="0">
                <a:solidFill>
                  <a:schemeClr val="accent5">
                    <a:lumMod val="75000"/>
                  </a:schemeClr>
                </a:solidFill>
              </a:rPr>
              <a:t>Тоа се операции на Воздухоплови без екипаж што ги надминуваат ограничувањата дефинирани   во </a:t>
            </a:r>
            <a:r>
              <a:rPr lang="en-US" b="1" dirty="0" smtClean="0">
                <a:solidFill>
                  <a:schemeClr val="accent5">
                    <a:lumMod val="75000"/>
                  </a:schemeClr>
                </a:solidFill>
              </a:rPr>
              <a:t>“</a:t>
            </a:r>
            <a:r>
              <a:rPr lang="mk-MK" b="1" dirty="0" smtClean="0">
                <a:solidFill>
                  <a:schemeClr val="accent5">
                    <a:lumMod val="75000"/>
                  </a:schemeClr>
                </a:solidFill>
              </a:rPr>
              <a:t>Отворена</a:t>
            </a:r>
            <a:r>
              <a:rPr lang="en-US" b="1" dirty="0" smtClean="0">
                <a:solidFill>
                  <a:schemeClr val="accent5">
                    <a:lumMod val="75000"/>
                  </a:schemeClr>
                </a:solidFill>
              </a:rPr>
              <a:t>” </a:t>
            </a:r>
            <a:r>
              <a:rPr lang="mk-MK" b="1" dirty="0" smtClean="0">
                <a:solidFill>
                  <a:schemeClr val="accent5">
                    <a:lumMod val="75000"/>
                  </a:schemeClr>
                </a:solidFill>
              </a:rPr>
              <a:t>категорија.</a:t>
            </a:r>
          </a:p>
          <a:p>
            <a:r>
              <a:rPr lang="mk-MK" b="1" dirty="0" smtClean="0">
                <a:solidFill>
                  <a:schemeClr val="accent5">
                    <a:lumMod val="75000"/>
                  </a:schemeClr>
                </a:solidFill>
              </a:rPr>
              <a:t>-    Примери на операции на Воздухоплови без екипаж во Посебна категорија</a:t>
            </a:r>
            <a:r>
              <a:rPr lang="en-US" b="1" dirty="0" smtClean="0">
                <a:solidFill>
                  <a:schemeClr val="accent5">
                    <a:lumMod val="75000"/>
                  </a:schemeClr>
                </a:solidFill>
              </a:rPr>
              <a:t>:</a:t>
            </a:r>
            <a:endParaRPr lang="en-US" b="1" dirty="0">
              <a:solidFill>
                <a:schemeClr val="accent5">
                  <a:lumMod val="75000"/>
                </a:schemeClr>
              </a:solidFill>
            </a:endParaRPr>
          </a:p>
        </p:txBody>
      </p:sp>
      <p:sp>
        <p:nvSpPr>
          <p:cNvPr id="9" name="Rounded Rectangle 8"/>
          <p:cNvSpPr/>
          <p:nvPr/>
        </p:nvSpPr>
        <p:spPr>
          <a:xfrm>
            <a:off x="1091682" y="4049486"/>
            <a:ext cx="10245012" cy="270444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Tx/>
              <a:buChar char="-"/>
            </a:pPr>
            <a:r>
              <a:rPr lang="en-US" b="1" dirty="0" smtClean="0">
                <a:solidFill>
                  <a:schemeClr val="accent5">
                    <a:lumMod val="50000"/>
                  </a:schemeClr>
                </a:solidFill>
              </a:rPr>
              <a:t>BVLOS                                </a:t>
            </a:r>
            <a:r>
              <a:rPr lang="mk-MK" b="1" dirty="0" smtClean="0">
                <a:solidFill>
                  <a:schemeClr val="accent5">
                    <a:lumMod val="50000"/>
                  </a:schemeClr>
                </a:solidFill>
              </a:rPr>
              <a:t>                                       </a:t>
            </a:r>
            <a:r>
              <a:rPr lang="en-US" b="1" dirty="0" smtClean="0">
                <a:solidFill>
                  <a:schemeClr val="accent5">
                    <a:lumMod val="50000"/>
                  </a:schemeClr>
                </a:solidFill>
              </a:rPr>
              <a:t>   </a:t>
            </a:r>
            <a:r>
              <a:rPr lang="mk-MK" b="1" dirty="0" smtClean="0">
                <a:solidFill>
                  <a:schemeClr val="accent5">
                    <a:lumMod val="50000"/>
                  </a:schemeClr>
                </a:solidFill>
              </a:rPr>
              <a:t>- повисоко од 120 метри</a:t>
            </a:r>
          </a:p>
          <a:p>
            <a:pPr marL="285750" indent="-285750">
              <a:buFontTx/>
              <a:buChar char="-"/>
            </a:pPr>
            <a:endParaRPr lang="mk-MK" b="1" dirty="0" smtClean="0">
              <a:solidFill>
                <a:schemeClr val="accent5">
                  <a:lumMod val="50000"/>
                </a:schemeClr>
              </a:solidFill>
            </a:endParaRPr>
          </a:p>
          <a:p>
            <a:pPr marL="285750" indent="-285750">
              <a:buFontTx/>
              <a:buChar char="-"/>
            </a:pPr>
            <a:r>
              <a:rPr lang="mk-MK" b="1" dirty="0" smtClean="0">
                <a:solidFill>
                  <a:schemeClr val="accent5">
                    <a:lumMod val="50000"/>
                  </a:schemeClr>
                </a:solidFill>
              </a:rPr>
              <a:t>Со </a:t>
            </a:r>
            <a:r>
              <a:rPr lang="en-US" b="1" dirty="0" smtClean="0">
                <a:solidFill>
                  <a:schemeClr val="accent5">
                    <a:lumMod val="50000"/>
                  </a:schemeClr>
                </a:solidFill>
              </a:rPr>
              <a:t>UAS </a:t>
            </a:r>
            <a:r>
              <a:rPr lang="mk-MK" b="1" dirty="0" smtClean="0">
                <a:solidFill>
                  <a:schemeClr val="accent5">
                    <a:lumMod val="50000"/>
                  </a:schemeClr>
                </a:solidFill>
              </a:rPr>
              <a:t>со МТОМ</a:t>
            </a:r>
            <a:r>
              <a:rPr lang="en-US" b="1" dirty="0" smtClean="0">
                <a:solidFill>
                  <a:schemeClr val="accent5">
                    <a:lumMod val="50000"/>
                  </a:schemeClr>
                </a:solidFill>
              </a:rPr>
              <a:t> &gt; 25 </a:t>
            </a:r>
            <a:r>
              <a:rPr lang="mk-MK" b="1" dirty="0" smtClean="0">
                <a:solidFill>
                  <a:schemeClr val="accent5">
                    <a:lumMod val="50000"/>
                  </a:schemeClr>
                </a:solidFill>
              </a:rPr>
              <a:t>кгр.                                      - со цел испуштање на материјал </a:t>
            </a:r>
          </a:p>
          <a:p>
            <a:pPr marL="285750" indent="-285750">
              <a:buFontTx/>
              <a:buChar char="-"/>
            </a:pPr>
            <a:endParaRPr lang="mk-MK" b="1" dirty="0" smtClean="0">
              <a:solidFill>
                <a:schemeClr val="accent5">
                  <a:lumMod val="50000"/>
                </a:schemeClr>
              </a:solidFill>
            </a:endParaRPr>
          </a:p>
          <a:p>
            <a:pPr marL="285750" indent="-285750">
              <a:buFontTx/>
              <a:buChar char="-"/>
            </a:pPr>
            <a:r>
              <a:rPr lang="mk-MK" b="1" dirty="0" smtClean="0">
                <a:solidFill>
                  <a:schemeClr val="accent5">
                    <a:lumMod val="50000"/>
                  </a:schemeClr>
                </a:solidFill>
              </a:rPr>
              <a:t>Во урбана околина со </a:t>
            </a:r>
            <a:r>
              <a:rPr lang="en-US" b="1" dirty="0" smtClean="0">
                <a:solidFill>
                  <a:schemeClr val="accent5">
                    <a:lumMod val="50000"/>
                  </a:schemeClr>
                </a:solidFill>
              </a:rPr>
              <a:t>UAS </a:t>
            </a:r>
            <a:r>
              <a:rPr lang="mk-MK" b="1" dirty="0" smtClean="0">
                <a:solidFill>
                  <a:schemeClr val="accent5">
                    <a:lumMod val="50000"/>
                  </a:schemeClr>
                </a:solidFill>
              </a:rPr>
              <a:t>со МТОМ </a:t>
            </a:r>
            <a:r>
              <a:rPr lang="en-US" b="1" dirty="0" smtClean="0">
                <a:solidFill>
                  <a:schemeClr val="accent5">
                    <a:lumMod val="50000"/>
                  </a:schemeClr>
                </a:solidFill>
              </a:rPr>
              <a:t>&gt; 4 </a:t>
            </a:r>
            <a:r>
              <a:rPr lang="mk-MK" b="1" dirty="0" smtClean="0">
                <a:solidFill>
                  <a:schemeClr val="accent5">
                    <a:lumMod val="50000"/>
                  </a:schemeClr>
                </a:solidFill>
              </a:rPr>
              <a:t>кг или без правилна </a:t>
            </a:r>
            <a:r>
              <a:rPr lang="en-US" b="1" dirty="0" smtClean="0">
                <a:solidFill>
                  <a:schemeClr val="accent5">
                    <a:lumMod val="50000"/>
                  </a:schemeClr>
                </a:solidFill>
              </a:rPr>
              <a:t>C E </a:t>
            </a:r>
            <a:r>
              <a:rPr lang="mk-MK" b="1" dirty="0" smtClean="0">
                <a:solidFill>
                  <a:schemeClr val="accent5">
                    <a:lumMod val="50000"/>
                  </a:schemeClr>
                </a:solidFill>
              </a:rPr>
              <a:t>класа</a:t>
            </a:r>
          </a:p>
          <a:p>
            <a:pPr marL="285750" indent="-285750">
              <a:buFontTx/>
              <a:buChar char="-"/>
            </a:pPr>
            <a:endParaRPr lang="mk-MK" b="1" dirty="0">
              <a:solidFill>
                <a:schemeClr val="accent5">
                  <a:lumMod val="50000"/>
                </a:schemeClr>
              </a:solidFill>
            </a:endParaRPr>
          </a:p>
          <a:p>
            <a:pPr marL="285750" indent="-285750">
              <a:buFontTx/>
              <a:buChar char="-"/>
            </a:pPr>
            <a:r>
              <a:rPr lang="mk-MK" b="1" dirty="0" smtClean="0">
                <a:solidFill>
                  <a:schemeClr val="accent5">
                    <a:lumMod val="50000"/>
                  </a:schemeClr>
                </a:solidFill>
              </a:rPr>
              <a:t>Далечински пилот минимум 16 години, освен ако е надгледуван (може да биде намалено до 14 години) </a:t>
            </a:r>
            <a:endParaRPr lang="en-US" b="1" dirty="0">
              <a:solidFill>
                <a:schemeClr val="accent5">
                  <a:lumMod val="50000"/>
                </a:schemeClr>
              </a:solidFill>
            </a:endParaRPr>
          </a:p>
        </p:txBody>
      </p:sp>
    </p:spTree>
    <p:extLst>
      <p:ext uri="{BB962C8B-B14F-4D97-AF65-F5344CB8AC3E}">
        <p14:creationId xmlns:p14="http://schemas.microsoft.com/office/powerpoint/2010/main" xmlns="" val="1173065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6"/>
            <a:ext cx="12192000" cy="1064765"/>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accent5">
                    <a:lumMod val="75000"/>
                  </a:schemeClr>
                </a:solidFill>
                <a:latin typeface="+mn-lt"/>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 Проценка на ризик</a:t>
            </a:r>
            <a:endParaRPr lang="en-US" sz="3200" b="1" dirty="0">
              <a:latin typeface="+mn-lt"/>
            </a:endParaRPr>
          </a:p>
        </p:txBody>
      </p:sp>
      <p:pic>
        <p:nvPicPr>
          <p:cNvPr id="4"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5233" y="1920872"/>
            <a:ext cx="11588621" cy="4935894"/>
          </a:xfrm>
        </p:spPr>
      </p:pic>
      <p:sp>
        <p:nvSpPr>
          <p:cNvPr id="5" name="Rectangle 4"/>
          <p:cNvSpPr/>
          <p:nvPr/>
        </p:nvSpPr>
        <p:spPr>
          <a:xfrm>
            <a:off x="513184" y="1398359"/>
            <a:ext cx="8640147" cy="10748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800" b="1" dirty="0">
                <a:solidFill>
                  <a:schemeClr val="accent5">
                    <a:lumMod val="75000"/>
                  </a:schemeClr>
                </a:solidFill>
              </a:rPr>
              <a:t>Посебна категорија – Проценка на ризик</a:t>
            </a:r>
            <a:endParaRPr lang="en-US" sz="2800" dirty="0"/>
          </a:p>
        </p:txBody>
      </p:sp>
      <p:sp>
        <p:nvSpPr>
          <p:cNvPr id="7" name="Oval 6"/>
          <p:cNvSpPr/>
          <p:nvPr/>
        </p:nvSpPr>
        <p:spPr>
          <a:xfrm>
            <a:off x="2313994" y="2301230"/>
            <a:ext cx="4170782" cy="124097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accent5">
                    <a:lumMod val="75000"/>
                  </a:schemeClr>
                </a:solidFill>
              </a:rPr>
              <a:t>SORA</a:t>
            </a:r>
          </a:p>
          <a:p>
            <a:pPr algn="ctr"/>
            <a:r>
              <a:rPr lang="mk-MK" sz="1600" b="1" dirty="0" smtClean="0">
                <a:solidFill>
                  <a:schemeClr val="accent5">
                    <a:lumMod val="75000"/>
                  </a:schemeClr>
                </a:solidFill>
              </a:rPr>
              <a:t>Проценка на ризикот од специфични операции</a:t>
            </a:r>
            <a:endParaRPr lang="en-US" sz="1600" b="1" dirty="0">
              <a:solidFill>
                <a:schemeClr val="accent5">
                  <a:lumMod val="75000"/>
                </a:schemeClr>
              </a:solidFill>
            </a:endParaRPr>
          </a:p>
        </p:txBody>
      </p:sp>
      <p:sp>
        <p:nvSpPr>
          <p:cNvPr id="9" name="Right Arrow Callout 8"/>
          <p:cNvSpPr/>
          <p:nvPr/>
        </p:nvSpPr>
        <p:spPr>
          <a:xfrm>
            <a:off x="2220686" y="3340975"/>
            <a:ext cx="5253134" cy="1595534"/>
          </a:xfrm>
          <a:prstGeom prst="rightArrowCallout">
            <a:avLst>
              <a:gd name="adj1" fmla="val 36465"/>
              <a:gd name="adj2" fmla="val 25000"/>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Tx/>
              <a:buChar char="-"/>
            </a:pPr>
            <a:r>
              <a:rPr lang="mk-MK" sz="1600" dirty="0" smtClean="0">
                <a:solidFill>
                  <a:schemeClr val="accent5">
                    <a:lumMod val="50000"/>
                  </a:schemeClr>
                </a:solidFill>
              </a:rPr>
              <a:t>Опис на ConOps</a:t>
            </a:r>
          </a:p>
          <a:p>
            <a:pPr marL="285750" indent="-285750">
              <a:buFontTx/>
              <a:buChar char="-"/>
            </a:pPr>
            <a:r>
              <a:rPr lang="mk-MK" sz="1600" dirty="0" smtClean="0">
                <a:solidFill>
                  <a:schemeClr val="accent5">
                    <a:lumMod val="50000"/>
                  </a:schemeClr>
                </a:solidFill>
              </a:rPr>
              <a:t>Прелетна област</a:t>
            </a:r>
          </a:p>
          <a:p>
            <a:pPr marL="285750" indent="-285750">
              <a:buFontTx/>
              <a:buChar char="-"/>
            </a:pPr>
            <a:r>
              <a:rPr lang="mk-MK" sz="1600" dirty="0" smtClean="0">
                <a:solidFill>
                  <a:schemeClr val="accent5">
                    <a:lumMod val="50000"/>
                  </a:schemeClr>
                </a:solidFill>
              </a:rPr>
              <a:t>Воздушен простор</a:t>
            </a:r>
          </a:p>
          <a:p>
            <a:pPr marL="285750" indent="-285750">
              <a:buFontTx/>
              <a:buChar char="-"/>
            </a:pPr>
            <a:r>
              <a:rPr lang="mk-MK" sz="1600" dirty="0" smtClean="0">
                <a:solidFill>
                  <a:schemeClr val="accent5">
                    <a:lumMod val="50000"/>
                  </a:schemeClr>
                </a:solidFill>
              </a:rPr>
              <a:t>Оперативни услови</a:t>
            </a:r>
          </a:p>
          <a:p>
            <a:pPr marL="285750" indent="-285750">
              <a:buFontTx/>
              <a:buChar char="-"/>
            </a:pPr>
            <a:r>
              <a:rPr lang="mk-MK" sz="1600" dirty="0" smtClean="0">
                <a:solidFill>
                  <a:schemeClr val="accent5">
                    <a:lumMod val="50000"/>
                  </a:schemeClr>
                </a:solidFill>
              </a:rPr>
              <a:t>Карактеристични димензии </a:t>
            </a:r>
            <a:endParaRPr lang="en-US" sz="1600" dirty="0" smtClean="0">
              <a:solidFill>
                <a:schemeClr val="accent5">
                  <a:lumMod val="50000"/>
                </a:schemeClr>
              </a:solidFill>
            </a:endParaRPr>
          </a:p>
          <a:p>
            <a:r>
              <a:rPr lang="en-US" sz="1600" dirty="0" smtClean="0">
                <a:solidFill>
                  <a:schemeClr val="accent5">
                    <a:lumMod val="50000"/>
                  </a:schemeClr>
                </a:solidFill>
              </a:rPr>
              <a:t>    </a:t>
            </a:r>
            <a:r>
              <a:rPr lang="mk-MK" sz="1600" dirty="0" smtClean="0">
                <a:solidFill>
                  <a:schemeClr val="accent5">
                    <a:lumMod val="50000"/>
                  </a:schemeClr>
                </a:solidFill>
              </a:rPr>
              <a:t>на беспилотниот воздухоплов</a:t>
            </a:r>
            <a:endParaRPr lang="en-US" sz="1600" dirty="0">
              <a:solidFill>
                <a:schemeClr val="accent5">
                  <a:lumMod val="50000"/>
                </a:schemeClr>
              </a:solidFill>
            </a:endParaRPr>
          </a:p>
        </p:txBody>
      </p:sp>
      <p:sp>
        <p:nvSpPr>
          <p:cNvPr id="10" name="Rounded Rectangle 9"/>
          <p:cNvSpPr/>
          <p:nvPr/>
        </p:nvSpPr>
        <p:spPr>
          <a:xfrm>
            <a:off x="5215811" y="4394717"/>
            <a:ext cx="2687217" cy="15488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mk-MK" sz="1400" b="1" dirty="0" smtClean="0">
              <a:solidFill>
                <a:schemeClr val="accent5">
                  <a:lumMod val="75000"/>
                </a:schemeClr>
              </a:solidFill>
            </a:endParaRPr>
          </a:p>
          <a:p>
            <a:pPr algn="ctr"/>
            <a:endParaRPr lang="mk-MK" sz="1400" b="1" dirty="0">
              <a:solidFill>
                <a:schemeClr val="accent5">
                  <a:lumMod val="75000"/>
                </a:schemeClr>
              </a:solidFill>
            </a:endParaRPr>
          </a:p>
          <a:p>
            <a:pPr algn="ctr"/>
            <a:r>
              <a:rPr lang="en-US" sz="1400" b="1" dirty="0" smtClean="0">
                <a:solidFill>
                  <a:schemeClr val="accent5">
                    <a:lumMod val="75000"/>
                  </a:schemeClr>
                </a:solidFill>
              </a:rPr>
              <a:t>SAIL – </a:t>
            </a:r>
            <a:r>
              <a:rPr lang="mk-MK" sz="1400" b="1" dirty="0" smtClean="0">
                <a:solidFill>
                  <a:schemeClr val="accent5">
                    <a:lumMod val="75000"/>
                  </a:schemeClr>
                </a:solidFill>
              </a:rPr>
              <a:t>Специфично ниво на сигурност и интегритет</a:t>
            </a:r>
          </a:p>
          <a:p>
            <a:pPr algn="ctr"/>
            <a:endParaRPr lang="mk-MK" sz="1400" b="1" dirty="0" smtClean="0">
              <a:solidFill>
                <a:schemeClr val="accent5">
                  <a:lumMod val="75000"/>
                </a:schemeClr>
              </a:solidFill>
            </a:endParaRPr>
          </a:p>
          <a:p>
            <a:pPr algn="ctr"/>
            <a:r>
              <a:rPr lang="en-US" sz="1400" b="1" dirty="0" smtClean="0">
                <a:solidFill>
                  <a:schemeClr val="accent5">
                    <a:lumMod val="75000"/>
                  </a:schemeClr>
                </a:solidFill>
              </a:rPr>
              <a:t>SAIL  I &amp; II: </a:t>
            </a:r>
            <a:r>
              <a:rPr lang="mk-MK" sz="1400" b="1" dirty="0" smtClean="0">
                <a:solidFill>
                  <a:schemeClr val="accent5">
                    <a:lumMod val="75000"/>
                  </a:schemeClr>
                </a:solidFill>
              </a:rPr>
              <a:t>низок ризик</a:t>
            </a:r>
          </a:p>
          <a:p>
            <a:pPr algn="ctr"/>
            <a:r>
              <a:rPr lang="en-US" sz="1400" b="1" dirty="0" smtClean="0">
                <a:solidFill>
                  <a:schemeClr val="accent5">
                    <a:lumMod val="75000"/>
                  </a:schemeClr>
                </a:solidFill>
              </a:rPr>
              <a:t>SAIL III &amp; IV: </a:t>
            </a:r>
            <a:r>
              <a:rPr lang="mk-MK" sz="1400" b="1" dirty="0" smtClean="0">
                <a:solidFill>
                  <a:schemeClr val="accent5">
                    <a:lumMod val="75000"/>
                  </a:schemeClr>
                </a:solidFill>
              </a:rPr>
              <a:t>среден ризик</a:t>
            </a:r>
          </a:p>
          <a:p>
            <a:pPr algn="ctr"/>
            <a:r>
              <a:rPr lang="en-US" sz="1400" b="1" dirty="0" smtClean="0">
                <a:solidFill>
                  <a:schemeClr val="accent5">
                    <a:lumMod val="75000"/>
                  </a:schemeClr>
                </a:solidFill>
              </a:rPr>
              <a:t>SAIL V &amp; VI: </a:t>
            </a:r>
            <a:r>
              <a:rPr lang="mk-MK" sz="1400" b="1" dirty="0" smtClean="0">
                <a:solidFill>
                  <a:schemeClr val="accent5">
                    <a:lumMod val="75000"/>
                  </a:schemeClr>
                </a:solidFill>
              </a:rPr>
              <a:t>висок ризик</a:t>
            </a:r>
          </a:p>
          <a:p>
            <a:pPr algn="ctr"/>
            <a:endParaRPr lang="mk-MK" sz="1400" b="1" dirty="0">
              <a:solidFill>
                <a:schemeClr val="accent5">
                  <a:lumMod val="75000"/>
                </a:schemeClr>
              </a:solidFill>
            </a:endParaRPr>
          </a:p>
          <a:p>
            <a:pPr algn="ctr"/>
            <a:endParaRPr lang="en-US" sz="1400" b="1" dirty="0"/>
          </a:p>
        </p:txBody>
      </p:sp>
      <p:sp>
        <p:nvSpPr>
          <p:cNvPr id="12" name="Rounded Rectangle 11"/>
          <p:cNvSpPr/>
          <p:nvPr/>
        </p:nvSpPr>
        <p:spPr>
          <a:xfrm>
            <a:off x="7872213" y="2713973"/>
            <a:ext cx="3660424" cy="2763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mk-MK" b="1" dirty="0" smtClean="0">
              <a:solidFill>
                <a:srgbClr val="002060"/>
              </a:solidFill>
            </a:endParaRPr>
          </a:p>
          <a:p>
            <a:r>
              <a:rPr lang="mk-MK" sz="1600" b="1" dirty="0" smtClean="0">
                <a:solidFill>
                  <a:srgbClr val="002060"/>
                </a:solidFill>
              </a:rPr>
              <a:t>Оперативни безбедносни цели и ублажување за безбедни летови</a:t>
            </a:r>
            <a:endParaRPr lang="en-US" sz="1600" b="1" dirty="0" smtClean="0">
              <a:solidFill>
                <a:srgbClr val="002060"/>
              </a:solidFill>
            </a:endParaRPr>
          </a:p>
          <a:p>
            <a:endParaRPr lang="en-US" sz="1600" dirty="0"/>
          </a:p>
          <a:p>
            <a:pPr marL="285750" indent="-285750">
              <a:buFontTx/>
              <a:buChar char="-"/>
            </a:pPr>
            <a:r>
              <a:rPr lang="mk-MK" sz="1600" dirty="0" smtClean="0">
                <a:solidFill>
                  <a:schemeClr val="accent5">
                    <a:lumMod val="75000"/>
                  </a:schemeClr>
                </a:solidFill>
              </a:rPr>
              <a:t>Услови на летот</a:t>
            </a:r>
          </a:p>
          <a:p>
            <a:pPr marL="285750" indent="-285750">
              <a:buFontTx/>
              <a:buChar char="-"/>
            </a:pPr>
            <a:r>
              <a:rPr lang="mk-MK" sz="1600" dirty="0" smtClean="0">
                <a:solidFill>
                  <a:schemeClr val="accent5">
                    <a:lumMod val="75000"/>
                  </a:schemeClr>
                </a:solidFill>
              </a:rPr>
              <a:t>Оперативни ограничувања</a:t>
            </a:r>
          </a:p>
          <a:p>
            <a:pPr marL="285750" indent="-285750">
              <a:buFontTx/>
              <a:buChar char="-"/>
            </a:pPr>
            <a:r>
              <a:rPr lang="mk-MK" sz="1600" dirty="0" smtClean="0">
                <a:solidFill>
                  <a:schemeClr val="accent5">
                    <a:lumMod val="75000"/>
                  </a:schemeClr>
                </a:solidFill>
              </a:rPr>
              <a:t>Компетенции на далечинскиот пилот и останатион персонал</a:t>
            </a:r>
          </a:p>
          <a:p>
            <a:pPr marL="285750" indent="-285750">
              <a:buFontTx/>
              <a:buChar char="-"/>
            </a:pPr>
            <a:r>
              <a:rPr lang="mk-MK" sz="1600" dirty="0" smtClean="0">
                <a:solidFill>
                  <a:schemeClr val="accent5">
                    <a:lumMod val="75000"/>
                  </a:schemeClr>
                </a:solidFill>
              </a:rPr>
              <a:t>Технички барања зна </a:t>
            </a:r>
            <a:r>
              <a:rPr lang="en-US" sz="1600" dirty="0" smtClean="0">
                <a:solidFill>
                  <a:schemeClr val="accent5">
                    <a:lumMod val="75000"/>
                  </a:schemeClr>
                </a:solidFill>
              </a:rPr>
              <a:t>UAS</a:t>
            </a:r>
          </a:p>
          <a:p>
            <a:pPr marL="285750" indent="-285750">
              <a:buFontTx/>
              <a:buChar char="-"/>
            </a:pPr>
            <a:r>
              <a:rPr lang="mk-MK" sz="1600" dirty="0" smtClean="0">
                <a:solidFill>
                  <a:schemeClr val="accent5">
                    <a:lumMod val="75000"/>
                  </a:schemeClr>
                </a:solidFill>
              </a:rPr>
              <a:t>Безбедност и приватност</a:t>
            </a:r>
          </a:p>
          <a:p>
            <a:pPr algn="ctr"/>
            <a:endParaRPr lang="en-US" dirty="0"/>
          </a:p>
        </p:txBody>
      </p:sp>
      <p:sp>
        <p:nvSpPr>
          <p:cNvPr id="13" name="Oval 12"/>
          <p:cNvSpPr/>
          <p:nvPr/>
        </p:nvSpPr>
        <p:spPr>
          <a:xfrm>
            <a:off x="6719269" y="2593911"/>
            <a:ext cx="1240971" cy="7937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smtClean="0">
                <a:solidFill>
                  <a:srgbClr val="002060"/>
                </a:solidFill>
              </a:rPr>
              <a:t>OSO</a:t>
            </a:r>
            <a:endParaRPr lang="en-US" sz="2800" b="1" dirty="0">
              <a:solidFill>
                <a:srgbClr val="002060"/>
              </a:solidFill>
            </a:endParaRPr>
          </a:p>
        </p:txBody>
      </p:sp>
      <p:sp>
        <p:nvSpPr>
          <p:cNvPr id="14" name="Right Arrow 13"/>
          <p:cNvSpPr/>
          <p:nvPr/>
        </p:nvSpPr>
        <p:spPr>
          <a:xfrm>
            <a:off x="7117662" y="3098994"/>
            <a:ext cx="520058" cy="279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 15"/>
          <p:cNvSpPr/>
          <p:nvPr/>
        </p:nvSpPr>
        <p:spPr>
          <a:xfrm>
            <a:off x="447870" y="4795932"/>
            <a:ext cx="4369548" cy="1884786"/>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k-MK" sz="1600" dirty="0" smtClean="0">
                <a:solidFill>
                  <a:schemeClr val="accent5">
                    <a:lumMod val="75000"/>
                  </a:schemeClr>
                </a:solidFill>
              </a:rPr>
              <a:t>Вклучено во </a:t>
            </a:r>
            <a:r>
              <a:rPr lang="en-US" sz="1600" dirty="0" smtClean="0">
                <a:solidFill>
                  <a:schemeClr val="accent5">
                    <a:lumMod val="75000"/>
                  </a:schemeClr>
                </a:solidFill>
              </a:rPr>
              <a:t>AMC </a:t>
            </a:r>
            <a:r>
              <a:rPr lang="mk-MK" sz="1600" dirty="0" smtClean="0">
                <a:solidFill>
                  <a:schemeClr val="accent5">
                    <a:lumMod val="75000"/>
                  </a:schemeClr>
                </a:solidFill>
              </a:rPr>
              <a:t>од Регулатива </a:t>
            </a:r>
            <a:r>
              <a:rPr lang="en-US" sz="1600" dirty="0" smtClean="0">
                <a:solidFill>
                  <a:schemeClr val="accent5">
                    <a:lumMod val="75000"/>
                  </a:schemeClr>
                </a:solidFill>
              </a:rPr>
              <a:t>EU 2019/945 </a:t>
            </a:r>
            <a:r>
              <a:rPr lang="en-US" sz="1600" dirty="0" err="1" smtClean="0">
                <a:solidFill>
                  <a:schemeClr val="accent5">
                    <a:lumMod val="75000"/>
                  </a:schemeClr>
                </a:solidFill>
              </a:rPr>
              <a:t>na</a:t>
            </a:r>
            <a:r>
              <a:rPr lang="en-US" sz="1600" dirty="0" smtClean="0">
                <a:solidFill>
                  <a:schemeClr val="accent5">
                    <a:lumMod val="75000"/>
                  </a:schemeClr>
                </a:solidFill>
              </a:rPr>
              <a:t> EASA web page</a:t>
            </a:r>
            <a:endParaRPr lang="en-US" sz="1600" dirty="0">
              <a:solidFill>
                <a:schemeClr val="accent5">
                  <a:lumMod val="75000"/>
                </a:schemeClr>
              </a:solidFill>
            </a:endParaRPr>
          </a:p>
        </p:txBody>
      </p:sp>
      <p:pic>
        <p:nvPicPr>
          <p:cNvPr id="17" name="Picture 16"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3346994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accent5">
                    <a:lumMod val="75000"/>
                  </a:schemeClr>
                </a:solidFill>
                <a:latin typeface="+mn-lt"/>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 </a:t>
            </a:r>
            <a:r>
              <a:rPr lang="en-US" sz="3200" b="1" dirty="0">
                <a:solidFill>
                  <a:schemeClr val="accent5">
                    <a:lumMod val="75000"/>
                  </a:schemeClr>
                </a:solidFill>
                <a:latin typeface="+mn-lt"/>
              </a:rPr>
              <a:t>SORA</a:t>
            </a:r>
            <a:endParaRPr lang="en-US" sz="3200" dirty="0">
              <a:latin typeface="+mn-lt"/>
            </a:endParaRPr>
          </a:p>
        </p:txBody>
      </p:sp>
      <p:sp>
        <p:nvSpPr>
          <p:cNvPr id="3" name="Content Placeholder 2"/>
          <p:cNvSpPr>
            <a:spLocks noGrp="1"/>
          </p:cNvSpPr>
          <p:nvPr>
            <p:ph idx="1"/>
          </p:nvPr>
        </p:nvSpPr>
        <p:spPr>
          <a:xfrm>
            <a:off x="0" y="1090246"/>
            <a:ext cx="12192000" cy="5767754"/>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sz="2600" b="1" dirty="0" smtClean="0">
                <a:solidFill>
                  <a:schemeClr val="accent5">
                    <a:lumMod val="50000"/>
                  </a:schemeClr>
                </a:solidFill>
              </a:rPr>
              <a:t>                            </a:t>
            </a:r>
            <a:r>
              <a:rPr lang="en-US" b="1" dirty="0" smtClean="0">
                <a:solidFill>
                  <a:schemeClr val="accent5">
                    <a:lumMod val="50000"/>
                  </a:schemeClr>
                </a:solidFill>
              </a:rPr>
              <a:t>Specific </a:t>
            </a:r>
            <a:r>
              <a:rPr lang="en-US" b="1" dirty="0">
                <a:solidFill>
                  <a:schemeClr val="accent5">
                    <a:lumMod val="50000"/>
                  </a:schemeClr>
                </a:solidFill>
              </a:rPr>
              <a:t>Operations Risk Assessment   (SORA)</a:t>
            </a:r>
            <a:endParaRPr lang="en-US" b="1" dirty="0"/>
          </a:p>
          <a:p>
            <a:pPr marL="0" indent="0">
              <a:buNone/>
            </a:pPr>
            <a:r>
              <a:rPr lang="en-US" b="1" dirty="0" smtClean="0">
                <a:solidFill>
                  <a:srgbClr val="203864"/>
                </a:solidFill>
                <a:ea typeface="Times New Roman" panose="02020603050405020304" pitchFamily="18" charset="0"/>
                <a:cs typeface="Times New Roman" panose="02020603050405020304" pitchFamily="18" charset="0"/>
              </a:rPr>
              <a:t>                       </a:t>
            </a:r>
            <a:r>
              <a:rPr lang="mk-MK" b="1" dirty="0" smtClean="0">
                <a:solidFill>
                  <a:srgbClr val="203864"/>
                </a:solidFill>
                <a:ea typeface="Times New Roman" panose="02020603050405020304" pitchFamily="18" charset="0"/>
                <a:cs typeface="Times New Roman" panose="02020603050405020304" pitchFamily="18" charset="0"/>
              </a:rPr>
              <a:t>Проценка </a:t>
            </a:r>
            <a:r>
              <a:rPr lang="mk-MK" b="1" dirty="0">
                <a:solidFill>
                  <a:srgbClr val="203864"/>
                </a:solidFill>
                <a:ea typeface="Times New Roman" panose="02020603050405020304" pitchFamily="18" charset="0"/>
                <a:cs typeface="Times New Roman" panose="02020603050405020304" pitchFamily="18" charset="0"/>
              </a:rPr>
              <a:t>на специфични операции на ризик </a:t>
            </a:r>
            <a:endParaRPr lang="en-US" b="1" dirty="0" smtClean="0">
              <a:solidFill>
                <a:srgbClr val="203864"/>
              </a:solidFill>
              <a:ea typeface="Times New Roman" panose="02020603050405020304" pitchFamily="18" charset="0"/>
              <a:cs typeface="Times New Roman" panose="02020603050405020304" pitchFamily="18" charset="0"/>
            </a:endParaRPr>
          </a:p>
          <a:p>
            <a:pPr marL="0" indent="0">
              <a:buNone/>
            </a:pPr>
            <a:endParaRPr lang="en-US" dirty="0">
              <a:ea typeface="Times New Roman" panose="02020603050405020304" pitchFamily="18" charset="0"/>
            </a:endParaRPr>
          </a:p>
          <a:p>
            <a:pPr marL="0" lvl="0" indent="0">
              <a:spcBef>
                <a:spcPts val="0"/>
              </a:spcBef>
              <a:buNone/>
              <a:tabLst>
                <a:tab pos="457200" algn="l"/>
              </a:tabLst>
            </a:pPr>
            <a:r>
              <a:rPr lang="en-US" sz="2000" b="1" dirty="0" smtClean="0">
                <a:solidFill>
                  <a:srgbClr val="203864"/>
                </a:solidFill>
                <a:ea typeface="Times New Roman" panose="02020603050405020304" pitchFamily="18" charset="0"/>
                <a:cs typeface="Times New Roman" panose="02020603050405020304" pitchFamily="18" charset="0"/>
              </a:rPr>
              <a:t>      </a:t>
            </a:r>
            <a:r>
              <a:rPr lang="mk-MK" sz="2000" b="1" dirty="0" smtClean="0">
                <a:solidFill>
                  <a:srgbClr val="203864"/>
                </a:solidFill>
                <a:ea typeface="Times New Roman" panose="02020603050405020304" pitchFamily="18" charset="0"/>
                <a:cs typeface="Times New Roman" panose="02020603050405020304" pitchFamily="18" charset="0"/>
              </a:rPr>
              <a:t>Проценка </a:t>
            </a:r>
            <a:r>
              <a:rPr lang="mk-MK" sz="2000" b="1" dirty="0">
                <a:solidFill>
                  <a:srgbClr val="203864"/>
                </a:solidFill>
                <a:ea typeface="Times New Roman" panose="02020603050405020304" pitchFamily="18" charset="0"/>
                <a:cs typeface="Times New Roman" panose="02020603050405020304" pitchFamily="18" charset="0"/>
              </a:rPr>
              <a:t>на ризикот на планираното работење - SORA</a:t>
            </a:r>
            <a:endParaRPr lang="en-US" sz="2000" dirty="0">
              <a:ea typeface="Times New Roman" panose="02020603050405020304" pitchFamily="18" charset="0"/>
              <a:cs typeface="Times New Roman" panose="02020603050405020304" pitchFamily="18" charset="0"/>
            </a:endParaRPr>
          </a:p>
          <a:p>
            <a:pPr marL="342900" lvl="0" indent="-342900">
              <a:spcBef>
                <a:spcPts val="0"/>
              </a:spcBef>
              <a:tabLst>
                <a:tab pos="457200" algn="l"/>
              </a:tabLst>
            </a:pPr>
            <a:r>
              <a:rPr lang="mk-MK" sz="2000" dirty="0">
                <a:solidFill>
                  <a:srgbClr val="000000"/>
                </a:solidFill>
                <a:ea typeface="Times New Roman" panose="02020603050405020304" pitchFamily="18" charset="0"/>
                <a:cs typeface="Times New Roman" panose="02020603050405020304" pitchFamily="18" charset="0"/>
              </a:rPr>
              <a:t> При спроведување на операција која не е опфатена со STS или PDRA, од апликантите се бара да спроведат проценка на ризик, да ги идентификуваат ублажувањата и да се усогласат со безбедносните цели.</a:t>
            </a:r>
            <a:endParaRPr lang="en-US" sz="2000" dirty="0">
              <a:ea typeface="Times New Roman" panose="02020603050405020304" pitchFamily="18" charset="0"/>
              <a:cs typeface="Times New Roman" panose="02020603050405020304" pitchFamily="18" charset="0"/>
            </a:endParaRPr>
          </a:p>
          <a:p>
            <a:pPr marL="342900" lvl="0" indent="-342900">
              <a:spcBef>
                <a:spcPts val="0"/>
              </a:spcBef>
              <a:tabLst>
                <a:tab pos="457200" algn="l"/>
              </a:tabLst>
            </a:pPr>
            <a:r>
              <a:rPr lang="mk-MK" sz="2000" dirty="0">
                <a:solidFill>
                  <a:srgbClr val="000000"/>
                </a:solidFill>
                <a:ea typeface="Times New Roman" panose="02020603050405020304" pitchFamily="18" charset="0"/>
                <a:cs typeface="Times New Roman" panose="02020603050405020304" pitchFamily="18" charset="0"/>
              </a:rPr>
              <a:t>За таа цел е развиена методологијата за проценка на ризикот, позната како SORA (Specific Operations Risk Assessment). EASA го објави SORA како прифатливо средство за усогласување со член 11 од Регулативата (ЕУ) 2019/947</a:t>
            </a:r>
            <a:r>
              <a:rPr lang="mk-MK" sz="2000" dirty="0" smtClean="0">
                <a:solidFill>
                  <a:srgbClr val="000000"/>
                </a:solidFill>
                <a:ea typeface="Times New Roman" panose="02020603050405020304" pitchFamily="18" charset="0"/>
                <a:cs typeface="Times New Roman" panose="02020603050405020304" pitchFamily="18" charset="0"/>
              </a:rPr>
              <a:t>.</a:t>
            </a:r>
            <a:endParaRPr lang="en-US" sz="2000" dirty="0" smtClean="0">
              <a:solidFill>
                <a:srgbClr val="000000"/>
              </a:solidFill>
              <a:ea typeface="Times New Roman" panose="02020603050405020304" pitchFamily="18" charset="0"/>
              <a:cs typeface="Times New Roman" panose="02020603050405020304" pitchFamily="18" charset="0"/>
            </a:endParaRPr>
          </a:p>
          <a:p>
            <a:pPr marL="342900" lvl="0" indent="-342900">
              <a:spcBef>
                <a:spcPts val="0"/>
              </a:spcBef>
              <a:tabLst>
                <a:tab pos="457200" algn="l"/>
              </a:tabLst>
            </a:pPr>
            <a:endParaRPr lang="en-US" sz="2000" dirty="0">
              <a:ea typeface="Times New Roman" panose="02020603050405020304" pitchFamily="18" charset="0"/>
              <a:cs typeface="Times New Roman" panose="02020603050405020304" pitchFamily="18" charset="0"/>
            </a:endParaRPr>
          </a:p>
          <a:p>
            <a:pPr marL="0" lvl="0" indent="0">
              <a:spcBef>
                <a:spcPts val="0"/>
              </a:spcBef>
              <a:buNone/>
              <a:tabLst>
                <a:tab pos="457200" algn="l"/>
              </a:tabLst>
            </a:pPr>
            <a:r>
              <a:rPr lang="en-US" sz="2000" b="1" dirty="0" smtClean="0">
                <a:solidFill>
                  <a:srgbClr val="203864"/>
                </a:solidFill>
                <a:ea typeface="Times New Roman" panose="02020603050405020304" pitchFamily="18" charset="0"/>
                <a:cs typeface="Times New Roman" panose="02020603050405020304" pitchFamily="18" charset="0"/>
              </a:rPr>
              <a:t>      </a:t>
            </a:r>
            <a:r>
              <a:rPr lang="mk-MK" sz="2000" b="1" dirty="0" smtClean="0">
                <a:solidFill>
                  <a:srgbClr val="203864"/>
                </a:solidFill>
                <a:ea typeface="Times New Roman" panose="02020603050405020304" pitchFamily="18" charset="0"/>
                <a:cs typeface="Times New Roman" panose="02020603050405020304" pitchFamily="18" charset="0"/>
              </a:rPr>
              <a:t>Безбедност</a:t>
            </a:r>
            <a:r>
              <a:rPr lang="mk-MK" sz="2000" b="1" dirty="0">
                <a:solidFill>
                  <a:srgbClr val="203864"/>
                </a:solidFill>
                <a:ea typeface="Times New Roman" panose="02020603050405020304" pitchFamily="18" charset="0"/>
                <a:cs typeface="Times New Roman" panose="02020603050405020304" pitchFamily="18" charset="0"/>
              </a:rPr>
              <a:t>, пристап заснован на ризик. Што е SORA?</a:t>
            </a:r>
            <a:endParaRPr lang="en-US" sz="2000" dirty="0">
              <a:ea typeface="Times New Roman" panose="02020603050405020304" pitchFamily="18" charset="0"/>
              <a:cs typeface="Times New Roman" panose="02020603050405020304" pitchFamily="18" charset="0"/>
            </a:endParaRPr>
          </a:p>
          <a:p>
            <a:pPr marL="342900" lvl="0" indent="-342900">
              <a:spcBef>
                <a:spcPts val="0"/>
              </a:spcBef>
              <a:tabLst>
                <a:tab pos="457200" algn="l"/>
              </a:tabLst>
            </a:pPr>
            <a:r>
              <a:rPr lang="mk-MK" sz="2000" dirty="0">
                <a:solidFill>
                  <a:srgbClr val="000000"/>
                </a:solidFill>
                <a:ea typeface="Times New Roman" panose="02020603050405020304" pitchFamily="18" charset="0"/>
                <a:cs typeface="Times New Roman" panose="02020603050405020304" pitchFamily="18" charset="0"/>
              </a:rPr>
              <a:t>SORA е методологија за класификација на ризикот од лет </a:t>
            </a:r>
            <a:r>
              <a:rPr lang="mk-MK" sz="2000">
                <a:solidFill>
                  <a:srgbClr val="000000"/>
                </a:solidFill>
                <a:ea typeface="Times New Roman" panose="02020603050405020304" pitchFamily="18" charset="0"/>
                <a:cs typeface="Times New Roman" panose="02020603050405020304" pitchFamily="18" charset="0"/>
              </a:rPr>
              <a:t>со </a:t>
            </a:r>
            <a:r>
              <a:rPr lang="mk-MK" sz="2000" smtClean="0">
                <a:solidFill>
                  <a:srgbClr val="000000"/>
                </a:solidFill>
                <a:ea typeface="Times New Roman" panose="02020603050405020304" pitchFamily="18" charset="0"/>
                <a:cs typeface="Times New Roman" panose="02020603050405020304" pitchFamily="18" charset="0"/>
              </a:rPr>
              <a:t>беспилотно летало </a:t>
            </a:r>
            <a:r>
              <a:rPr lang="mk-MK" sz="2000" dirty="0">
                <a:solidFill>
                  <a:srgbClr val="000000"/>
                </a:solidFill>
                <a:ea typeface="Times New Roman" panose="02020603050405020304" pitchFamily="18" charset="0"/>
                <a:cs typeface="Times New Roman" panose="02020603050405020304" pitchFamily="18" charset="0"/>
              </a:rPr>
              <a:t>во посебна категорија на операции и за идентификација на ублажувањето и безбедносните цели. Тоа му помага на операторот да ги идентификува оперативните ограничувања, целите за суштинска обука на персоналот за операцијата (на пр. далечински пилоти, набљудувачи, одржувачи итн.), техничките барања за дронот и да развие соодветни оперативни процедури кои ќе бидат дел од оперативниот прирачник.</a:t>
            </a:r>
            <a:endParaRPr lang="en-US" sz="2000" dirty="0">
              <a:ea typeface="Times New Roman" panose="02020603050405020304" pitchFamily="18" charset="0"/>
              <a:cs typeface="Times New Roman" panose="02020603050405020304" pitchFamily="18" charset="0"/>
            </a:endParaRPr>
          </a:p>
          <a:p>
            <a:endParaRPr lang="en-US"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1441634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10342"/>
          </a:xfrm>
        </p:spPr>
        <p:style>
          <a:lnRef idx="1">
            <a:schemeClr val="accent1"/>
          </a:lnRef>
          <a:fillRef idx="2">
            <a:schemeClr val="accent1"/>
          </a:fillRef>
          <a:effectRef idx="1">
            <a:schemeClr val="accent1"/>
          </a:effectRef>
          <a:fontRef idx="minor">
            <a:schemeClr val="dk1"/>
          </a:fontRef>
        </p:style>
        <p:txBody>
          <a:bodyPr/>
          <a:lstStyle/>
          <a:p>
            <a:r>
              <a:rPr lang="en-US" b="1" dirty="0">
                <a:solidFill>
                  <a:schemeClr val="accent5">
                    <a:lumMod val="75000"/>
                  </a:schemeClr>
                </a:solidFill>
              </a:rPr>
              <a:t> </a:t>
            </a:r>
            <a:r>
              <a:rPr lang="en-US" b="1" dirty="0" smtClean="0">
                <a:solidFill>
                  <a:schemeClr val="accent5">
                    <a:lumMod val="75000"/>
                  </a:schemeClr>
                </a:solidFill>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 </a:t>
            </a:r>
            <a:r>
              <a:rPr lang="en-US" sz="3200" b="1" dirty="0">
                <a:solidFill>
                  <a:schemeClr val="accent5">
                    <a:lumMod val="75000"/>
                  </a:schemeClr>
                </a:solidFill>
                <a:latin typeface="+mn-lt"/>
              </a:rPr>
              <a:t>SORA</a:t>
            </a:r>
            <a:endParaRPr lang="en-US" sz="3200" b="1" dirty="0">
              <a:latin typeface="+mn-lt"/>
            </a:endParaRPr>
          </a:p>
        </p:txBody>
      </p:sp>
      <p:sp>
        <p:nvSpPr>
          <p:cNvPr id="3" name="Content Placeholder 2"/>
          <p:cNvSpPr>
            <a:spLocks noGrp="1"/>
          </p:cNvSpPr>
          <p:nvPr>
            <p:ph idx="1"/>
          </p:nvPr>
        </p:nvSpPr>
        <p:spPr>
          <a:xfrm>
            <a:off x="0" y="1107830"/>
            <a:ext cx="12192000" cy="5750170"/>
          </a:xfrm>
        </p:spPr>
        <p:style>
          <a:lnRef idx="1">
            <a:schemeClr val="accent3"/>
          </a:lnRef>
          <a:fillRef idx="2">
            <a:schemeClr val="accent3"/>
          </a:fillRef>
          <a:effectRef idx="1">
            <a:schemeClr val="accent3"/>
          </a:effectRef>
          <a:fontRef idx="minor">
            <a:schemeClr val="dk1"/>
          </a:fontRef>
        </p:style>
        <p:txBody>
          <a:bodyPr>
            <a:normAutofit/>
          </a:bodyPr>
          <a:lstStyle/>
          <a:p>
            <a:r>
              <a:rPr lang="mk-MK" sz="1800" b="1" dirty="0" smtClean="0">
                <a:solidFill>
                  <a:schemeClr val="accent5">
                    <a:lumMod val="50000"/>
                  </a:schemeClr>
                </a:solidFill>
              </a:rPr>
              <a:t>Евалуација на ризикот SORA</a:t>
            </a:r>
            <a:endParaRPr lang="mk-MK" sz="1800" dirty="0" smtClean="0">
              <a:solidFill>
                <a:schemeClr val="accent5">
                  <a:lumMod val="50000"/>
                </a:schemeClr>
              </a:solidFill>
            </a:endParaRPr>
          </a:p>
          <a:p>
            <a:r>
              <a:rPr lang="mk-MK" sz="1800" dirty="0" smtClean="0"/>
              <a:t>Тоа е процес од 10 чекори кој започнува со опис на операцијата и евалуација на ризикот од земја и воздух:</a:t>
            </a:r>
          </a:p>
          <a:p>
            <a:r>
              <a:rPr lang="mk-MK" sz="1800" dirty="0" smtClean="0"/>
              <a:t>Со комбинирање на резидуалната вредност на ризикот од воздух и земја,  се дефинираат внатрешните вредности на ризик за целосната работа, наречени</a:t>
            </a:r>
            <a:r>
              <a:rPr lang="en-US" sz="1800" dirty="0">
                <a:solidFill>
                  <a:schemeClr val="accent5">
                    <a:lumMod val="50000"/>
                  </a:schemeClr>
                </a:solidFill>
              </a:rPr>
              <a:t> </a:t>
            </a:r>
            <a:r>
              <a:rPr lang="en-US" sz="1800" b="1" dirty="0">
                <a:solidFill>
                  <a:schemeClr val="accent5">
                    <a:lumMod val="50000"/>
                  </a:schemeClr>
                </a:solidFill>
              </a:rPr>
              <a:t>SAIL (Specific assurance integrity level</a:t>
            </a:r>
            <a:r>
              <a:rPr lang="en-US" sz="1800" b="1" dirty="0" smtClean="0">
                <a:solidFill>
                  <a:schemeClr val="accent5">
                    <a:lumMod val="50000"/>
                  </a:schemeClr>
                </a:solidFill>
              </a:rPr>
              <a:t>) – </a:t>
            </a:r>
            <a:r>
              <a:rPr lang="mk-MK" sz="1800" b="1" dirty="0" smtClean="0">
                <a:solidFill>
                  <a:schemeClr val="accent5">
                    <a:lumMod val="50000"/>
                  </a:schemeClr>
                </a:solidFill>
              </a:rPr>
              <a:t>Специфично ниво на сигурност и интргритет</a:t>
            </a:r>
            <a:endParaRPr lang="en-US" sz="1800" dirty="0">
              <a:solidFill>
                <a:schemeClr val="accent5">
                  <a:lumMod val="50000"/>
                </a:schemeClr>
              </a:solidFill>
            </a:endParaRPr>
          </a:p>
          <a:p>
            <a:endParaRPr lang="en-US" sz="2000"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Picture 4" descr="C:\Users\jkostov\AppData\Local\Packages\Microsoft.Windows.Photos_8wekyb3d8bbwe\TempState\ShareServiceTempFolder\download.jpe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6873" y="2472612"/>
            <a:ext cx="8826760" cy="4385388"/>
          </a:xfrm>
          <a:prstGeom prst="rect">
            <a:avLst/>
          </a:prstGeom>
          <a:noFill/>
          <a:ln>
            <a:noFill/>
          </a:ln>
        </p:spPr>
      </p:pic>
    </p:spTree>
    <p:extLst>
      <p:ext uri="{BB962C8B-B14F-4D97-AF65-F5344CB8AC3E}">
        <p14:creationId xmlns:p14="http://schemas.microsoft.com/office/powerpoint/2010/main" xmlns="" val="4002630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r>
              <a:rPr lang="en-US" dirty="0" smtClean="0"/>
              <a:t>                         </a:t>
            </a:r>
            <a:r>
              <a:rPr lang="mk-MK" sz="3200" b="1" dirty="0" smtClean="0">
                <a:solidFill>
                  <a:schemeClr val="accent5">
                    <a:lumMod val="75000"/>
                  </a:schemeClr>
                </a:solidFill>
                <a:latin typeface="+mn-lt"/>
              </a:rPr>
              <a:t>Посебна категорија - </a:t>
            </a:r>
            <a:r>
              <a:rPr lang="en-US" sz="3200" b="1" dirty="0" smtClean="0">
                <a:solidFill>
                  <a:schemeClr val="accent5">
                    <a:lumMod val="75000"/>
                  </a:schemeClr>
                </a:solidFill>
                <a:latin typeface="+mn-lt"/>
              </a:rPr>
              <a:t>PDRA</a:t>
            </a:r>
            <a:endParaRPr lang="en-US" sz="3200" b="1" dirty="0">
              <a:solidFill>
                <a:schemeClr val="accent5">
                  <a:lumMod val="75000"/>
                </a:schemeClr>
              </a:solidFill>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50507" y="1380930"/>
            <a:ext cx="10496938" cy="5477070"/>
          </a:xfrm>
        </p:spPr>
      </p:pic>
      <p:sp>
        <p:nvSpPr>
          <p:cNvPr id="6" name="Rectangle 5"/>
          <p:cNvSpPr/>
          <p:nvPr/>
        </p:nvSpPr>
        <p:spPr>
          <a:xfrm>
            <a:off x="671804" y="1250302"/>
            <a:ext cx="10375641" cy="1315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mk-MK" sz="2800" b="1" dirty="0" smtClean="0">
              <a:solidFill>
                <a:schemeClr val="accent5">
                  <a:lumMod val="50000"/>
                </a:schemeClr>
              </a:solidFill>
            </a:endParaRPr>
          </a:p>
          <a:p>
            <a:pPr algn="ctr"/>
            <a:endParaRPr lang="mk-MK" sz="2800" b="1" dirty="0">
              <a:solidFill>
                <a:schemeClr val="accent5">
                  <a:lumMod val="50000"/>
                </a:schemeClr>
              </a:solidFill>
            </a:endParaRPr>
          </a:p>
          <a:p>
            <a:pPr algn="ctr"/>
            <a:r>
              <a:rPr lang="en-US" sz="2800" b="1" dirty="0" smtClean="0">
                <a:solidFill>
                  <a:schemeClr val="accent5">
                    <a:lumMod val="50000"/>
                  </a:schemeClr>
                </a:solidFill>
              </a:rPr>
              <a:t>PDRA             Pre-defined risk assessment</a:t>
            </a:r>
          </a:p>
          <a:p>
            <a:pPr algn="ctr"/>
            <a:r>
              <a:rPr lang="mk-MK" sz="2800" b="1" dirty="0" smtClean="0">
                <a:solidFill>
                  <a:schemeClr val="accent5">
                    <a:lumMod val="50000"/>
                  </a:schemeClr>
                </a:solidFill>
              </a:rPr>
              <a:t>Однапред дефинирана проценка на ризик</a:t>
            </a:r>
          </a:p>
          <a:p>
            <a:pPr algn="ctr"/>
            <a:r>
              <a:rPr lang="mk-MK" sz="2000" b="1" dirty="0">
                <a:solidFill>
                  <a:schemeClr val="accent5">
                    <a:lumMod val="75000"/>
                  </a:schemeClr>
                </a:solidFill>
              </a:rPr>
              <a:t>Развиен од </a:t>
            </a:r>
            <a:r>
              <a:rPr lang="en-US" sz="2000" b="1" dirty="0">
                <a:solidFill>
                  <a:schemeClr val="accent5">
                    <a:lumMod val="75000"/>
                  </a:schemeClr>
                </a:solidFill>
              </a:rPr>
              <a:t>EASA </a:t>
            </a:r>
            <a:r>
              <a:rPr lang="mk-MK" sz="2000" b="1" dirty="0">
                <a:solidFill>
                  <a:schemeClr val="accent5">
                    <a:lumMod val="75000"/>
                  </a:schemeClr>
                </a:solidFill>
              </a:rPr>
              <a:t>како поедноставување за </a:t>
            </a:r>
            <a:r>
              <a:rPr lang="en-US" sz="2000" b="1" dirty="0">
                <a:solidFill>
                  <a:schemeClr val="accent5">
                    <a:lumMod val="75000"/>
                  </a:schemeClr>
                </a:solidFill>
              </a:rPr>
              <a:t>UAS </a:t>
            </a:r>
            <a:r>
              <a:rPr lang="mk-MK" sz="2000" b="1" dirty="0">
                <a:solidFill>
                  <a:schemeClr val="accent5">
                    <a:lumMod val="75000"/>
                  </a:schemeClr>
                </a:solidFill>
              </a:rPr>
              <a:t>операторите</a:t>
            </a:r>
            <a:endParaRPr lang="en-US" sz="2000" b="1" dirty="0">
              <a:solidFill>
                <a:schemeClr val="accent5">
                  <a:lumMod val="75000"/>
                </a:schemeClr>
              </a:solidFill>
            </a:endParaRPr>
          </a:p>
          <a:p>
            <a:pPr algn="ctr"/>
            <a:endParaRPr lang="mk-MK" sz="2800" b="1" dirty="0" smtClean="0">
              <a:solidFill>
                <a:schemeClr val="accent5">
                  <a:lumMod val="50000"/>
                </a:schemeClr>
              </a:solidFill>
            </a:endParaRPr>
          </a:p>
          <a:p>
            <a:pPr algn="ctr"/>
            <a:endParaRPr lang="en-US" sz="2800" b="1" dirty="0">
              <a:solidFill>
                <a:schemeClr val="accent5">
                  <a:lumMod val="50000"/>
                </a:schemeClr>
              </a:solidFill>
            </a:endParaRPr>
          </a:p>
        </p:txBody>
      </p:sp>
      <p:sp>
        <p:nvSpPr>
          <p:cNvPr id="7" name="Striped Right Arrow 6"/>
          <p:cNvSpPr/>
          <p:nvPr/>
        </p:nvSpPr>
        <p:spPr>
          <a:xfrm>
            <a:off x="3900195" y="1456576"/>
            <a:ext cx="662473" cy="2041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Oval 7"/>
          <p:cNvSpPr/>
          <p:nvPr/>
        </p:nvSpPr>
        <p:spPr>
          <a:xfrm>
            <a:off x="1156997" y="2725973"/>
            <a:ext cx="1968758" cy="8756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mk-MK" dirty="0" smtClean="0">
                <a:solidFill>
                  <a:schemeClr val="accent5">
                    <a:lumMod val="75000"/>
                  </a:schemeClr>
                </a:solidFill>
              </a:rPr>
              <a:t>Оперативно сценарио</a:t>
            </a:r>
            <a:endParaRPr lang="en-US" dirty="0">
              <a:solidFill>
                <a:schemeClr val="accent5">
                  <a:lumMod val="75000"/>
                </a:schemeClr>
              </a:solidFill>
            </a:endParaRPr>
          </a:p>
        </p:txBody>
      </p:sp>
      <p:sp>
        <p:nvSpPr>
          <p:cNvPr id="9" name="Rectangle 8"/>
          <p:cNvSpPr/>
          <p:nvPr/>
        </p:nvSpPr>
        <p:spPr>
          <a:xfrm>
            <a:off x="6867331" y="3172408"/>
            <a:ext cx="1838130" cy="9937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1600" dirty="0" smtClean="0">
                <a:solidFill>
                  <a:schemeClr val="accent5">
                    <a:lumMod val="75000"/>
                  </a:schemeClr>
                </a:solidFill>
              </a:rPr>
              <a:t>Пакет за поднесување апликација (АМС на регулативата)</a:t>
            </a:r>
            <a:endParaRPr lang="en-US" sz="1600" dirty="0">
              <a:solidFill>
                <a:schemeClr val="accent5">
                  <a:lumMod val="75000"/>
                </a:schemeClr>
              </a:solidFill>
            </a:endParaRPr>
          </a:p>
        </p:txBody>
      </p:sp>
      <p:sp>
        <p:nvSpPr>
          <p:cNvPr id="10" name="Rectangle 9"/>
          <p:cNvSpPr/>
          <p:nvPr/>
        </p:nvSpPr>
        <p:spPr>
          <a:xfrm>
            <a:off x="2230016" y="4749281"/>
            <a:ext cx="671804" cy="4478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dirty="0" smtClean="0">
                <a:solidFill>
                  <a:schemeClr val="accent5">
                    <a:lumMod val="75000"/>
                  </a:schemeClr>
                </a:solidFill>
              </a:rPr>
              <a:t>АЦВ</a:t>
            </a:r>
            <a:endParaRPr lang="en-US" dirty="0">
              <a:solidFill>
                <a:schemeClr val="accent5">
                  <a:lumMod val="75000"/>
                </a:schemeClr>
              </a:solidFill>
            </a:endParaRPr>
          </a:p>
        </p:txBody>
      </p:sp>
      <p:sp>
        <p:nvSpPr>
          <p:cNvPr id="11" name="Rectangle 10"/>
          <p:cNvSpPr/>
          <p:nvPr/>
        </p:nvSpPr>
        <p:spPr>
          <a:xfrm>
            <a:off x="3900196" y="4665307"/>
            <a:ext cx="2808514" cy="270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1600" dirty="0" smtClean="0">
                <a:solidFill>
                  <a:schemeClr val="accent5">
                    <a:lumMod val="75000"/>
                  </a:schemeClr>
                </a:solidFill>
              </a:rPr>
              <a:t>Барање за овластување</a:t>
            </a:r>
            <a:endParaRPr lang="en-US" sz="1600" dirty="0">
              <a:solidFill>
                <a:schemeClr val="accent5">
                  <a:lumMod val="75000"/>
                </a:schemeClr>
              </a:solidFill>
            </a:endParaRPr>
          </a:p>
        </p:txBody>
      </p:sp>
      <p:sp>
        <p:nvSpPr>
          <p:cNvPr id="12" name="Rectangle 11"/>
          <p:cNvSpPr/>
          <p:nvPr/>
        </p:nvSpPr>
        <p:spPr>
          <a:xfrm>
            <a:off x="4562668" y="6076950"/>
            <a:ext cx="2146042" cy="533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1600" dirty="0" smtClean="0">
                <a:solidFill>
                  <a:schemeClr val="accent5">
                    <a:lumMod val="75000"/>
                  </a:schemeClr>
                </a:solidFill>
              </a:rPr>
              <a:t>Оперативно овластување</a:t>
            </a:r>
            <a:endParaRPr lang="en-US" sz="1600" dirty="0">
              <a:solidFill>
                <a:schemeClr val="accent5">
                  <a:lumMod val="75000"/>
                </a:schemeClr>
              </a:solidFill>
            </a:endParaRPr>
          </a:p>
        </p:txBody>
      </p:sp>
    </p:spTree>
    <p:extLst>
      <p:ext uri="{BB962C8B-B14F-4D97-AF65-F5344CB8AC3E}">
        <p14:creationId xmlns:p14="http://schemas.microsoft.com/office/powerpoint/2010/main" xmlns="" val="4233566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solidFill>
                  <a:schemeClr val="accent5">
                    <a:lumMod val="75000"/>
                  </a:schemeClr>
                </a:solidFill>
              </a:rPr>
              <a:t>                       </a:t>
            </a:r>
            <a:r>
              <a:rPr lang="mk-MK" sz="3200" b="1" dirty="0" smtClean="0">
                <a:solidFill>
                  <a:schemeClr val="accent5">
                    <a:lumMod val="75000"/>
                  </a:schemeClr>
                </a:solidFill>
                <a:latin typeface="+mn-lt"/>
              </a:rPr>
              <a:t>Посебна категорија - </a:t>
            </a:r>
            <a:r>
              <a:rPr lang="en-US" sz="3200" b="1" dirty="0" smtClean="0">
                <a:solidFill>
                  <a:schemeClr val="accent5">
                    <a:lumMod val="75000"/>
                  </a:schemeClr>
                </a:solidFill>
                <a:latin typeface="+mn-lt"/>
              </a:rPr>
              <a:t>PDRA</a:t>
            </a:r>
            <a:endParaRPr lang="en-US" sz="3200" b="1" dirty="0">
              <a:solidFill>
                <a:schemeClr val="accent5">
                  <a:lumMod val="75000"/>
                </a:schemeClr>
              </a:solidFill>
              <a:latin typeface="+mn-lt"/>
            </a:endParaRPr>
          </a:p>
        </p:txBody>
      </p:sp>
      <p:sp>
        <p:nvSpPr>
          <p:cNvPr id="3" name="Content Placeholder 2"/>
          <p:cNvSpPr>
            <a:spLocks noGrp="1"/>
          </p:cNvSpPr>
          <p:nvPr>
            <p:ph idx="1"/>
          </p:nvPr>
        </p:nvSpPr>
        <p:spPr>
          <a:xfrm>
            <a:off x="0" y="1107829"/>
            <a:ext cx="12191999" cy="6216701"/>
          </a:xfrm>
        </p:spPr>
        <p:style>
          <a:lnRef idx="1">
            <a:schemeClr val="accent3"/>
          </a:lnRef>
          <a:fillRef idx="2">
            <a:schemeClr val="accent3"/>
          </a:fillRef>
          <a:effectRef idx="1">
            <a:schemeClr val="accent3"/>
          </a:effectRef>
          <a:fontRef idx="minor">
            <a:schemeClr val="dk1"/>
          </a:fontRef>
        </p:style>
        <p:txBody>
          <a:bodyPr>
            <a:noAutofit/>
          </a:bodyPr>
          <a:lstStyle/>
          <a:p>
            <a:r>
              <a:rPr lang="mk-MK" sz="1800" b="1" dirty="0" smtClean="0">
                <a:solidFill>
                  <a:schemeClr val="accent5">
                    <a:lumMod val="50000"/>
                  </a:schemeClr>
                </a:solidFill>
              </a:rPr>
              <a:t>Што е PDRA</a:t>
            </a:r>
          </a:p>
          <a:p>
            <a:r>
              <a:rPr lang="mk-MK" sz="1800" dirty="0" smtClean="0"/>
              <a:t>Предефинираната проценка на ризик (ПДРА) е оперативно сценарио за кое EASA веќе ја спроведе проценката на ризикот и е објавена како прифатливо средство за усогласеност (AMC) со член 11 (проценка на ризик) од Регулативата (ЕУ) 2019/947 .</a:t>
            </a:r>
          </a:p>
          <a:p>
            <a:r>
              <a:rPr lang="mk-MK" sz="1800" dirty="0" smtClean="0"/>
              <a:t>PDRA сè уште бара оперативно овластување од АЦВ. Сепак, процесот ќе биде многу поедноставен. Доколку планираната операција е опфатена со една од објавените PDRA, наместо да врши проценка на ризик, операторот на UAS може само да ја пополни табелата на PDRA, да го подготви прирачникот за оператор и да ја поднесе апликацијата до АЦВ за регистрација. Табелата PDRA во реалноста е еден вид листа за проверка за тоа како да се развијат процедурите што треба да бидат содржани во прирачникот за оператор.</a:t>
            </a:r>
          </a:p>
          <a:p>
            <a:r>
              <a:rPr lang="mk-MK" sz="1800" b="1" dirty="0" smtClean="0">
                <a:solidFill>
                  <a:schemeClr val="accent5">
                    <a:lumMod val="50000"/>
                  </a:schemeClr>
                </a:solidFill>
              </a:rPr>
              <a:t>Зошто PDRA помага</a:t>
            </a:r>
            <a:endParaRPr lang="mk-MK" sz="1800" dirty="0" smtClean="0">
              <a:solidFill>
                <a:schemeClr val="accent5">
                  <a:lumMod val="50000"/>
                </a:schemeClr>
              </a:solidFill>
            </a:endParaRPr>
          </a:p>
          <a:p>
            <a:r>
              <a:rPr lang="mk-MK" sz="1800" dirty="0" smtClean="0"/>
              <a:t>Ако операцијата спаѓа во опсегот на еден од објавените PDRA, тоа му овозможува на апликантот брзо да го развие прирачникот за ракување и доказите за усогласеност користејќи ја табелата PDRA за да покаже дека операцијата е безбедна.</a:t>
            </a:r>
            <a:r>
              <a:rPr lang="mk-MK" sz="1800" b="1" dirty="0" smtClean="0"/>
              <a:t> </a:t>
            </a:r>
            <a:r>
              <a:rPr lang="mk-MK" sz="1800" dirty="0" smtClean="0"/>
              <a:t> Исто така, за АЦВ ќе се поедностави прегледот на документацијата</a:t>
            </a:r>
            <a:endParaRPr lang="mk-MK" sz="1800" b="1" dirty="0" smtClean="0"/>
          </a:p>
          <a:p>
            <a:r>
              <a:rPr lang="mk-MK" sz="1800" b="1" dirty="0" smtClean="0">
                <a:solidFill>
                  <a:schemeClr val="accent5">
                    <a:lumMod val="50000"/>
                  </a:schemeClr>
                </a:solidFill>
              </a:rPr>
              <a:t>Список на објавени PDRA</a:t>
            </a:r>
            <a:endParaRPr lang="mk-MK" sz="1800" dirty="0" smtClean="0">
              <a:solidFill>
                <a:schemeClr val="accent5">
                  <a:lumMod val="50000"/>
                </a:schemeClr>
              </a:solidFill>
            </a:endParaRPr>
          </a:p>
          <a:p>
            <a:pPr lvl="0"/>
            <a:r>
              <a:rPr lang="mk-MK" sz="1800" u="sng" dirty="0" smtClean="0">
                <a:hlinkClick r:id="rId2"/>
              </a:rPr>
              <a:t>PDRA S-01</a:t>
            </a:r>
            <a:r>
              <a:rPr lang="mk-MK" sz="1800" dirty="0" smtClean="0"/>
              <a:t> – Земјоделски работи, товарни операции со краток дострел</a:t>
            </a:r>
          </a:p>
          <a:p>
            <a:pPr lvl="0"/>
            <a:r>
              <a:rPr lang="mk-MK" sz="1800" u="sng" dirty="0" smtClean="0">
                <a:hlinkClick r:id="rId3"/>
              </a:rPr>
              <a:t>PDRA S-02</a:t>
            </a:r>
            <a:r>
              <a:rPr lang="mk-MK" sz="1800" dirty="0" smtClean="0"/>
              <a:t> - Надзор, земјоделски работи, товарни операции со краток дострел</a:t>
            </a:r>
          </a:p>
          <a:p>
            <a:pPr lvl="0"/>
            <a:r>
              <a:rPr lang="mk-MK" sz="1800" u="sng" dirty="0" smtClean="0">
                <a:hlinkClick r:id="rId4"/>
              </a:rPr>
              <a:t>PDRA G-01</a:t>
            </a:r>
            <a:r>
              <a:rPr lang="mk-MK" sz="1800" dirty="0" smtClean="0"/>
              <a:t> - Надзор, товарни операции со долг дострел</a:t>
            </a:r>
          </a:p>
          <a:p>
            <a:pPr lvl="0"/>
            <a:r>
              <a:rPr lang="mk-MK" sz="1800" u="sng" dirty="0" smtClean="0">
                <a:hlinkClick r:id="rId5"/>
              </a:rPr>
              <a:t>PDRA G-02</a:t>
            </a:r>
            <a:r>
              <a:rPr lang="mk-MK" sz="1800" dirty="0" smtClean="0"/>
              <a:t> - Целиот опсег на ops</a:t>
            </a:r>
          </a:p>
          <a:p>
            <a:pPr lvl="0"/>
            <a:r>
              <a:rPr lang="mk-MK" sz="1800" u="sng" dirty="0" smtClean="0">
                <a:hlinkClick r:id="rId6"/>
              </a:rPr>
              <a:t>PDRA G-03</a:t>
            </a:r>
            <a:r>
              <a:rPr lang="mk-MK" sz="1800" dirty="0" smtClean="0"/>
              <a:t> - Линеарни инспекции, земјоделски работи</a:t>
            </a:r>
            <a:endParaRPr lang="mk-MK" sz="1800" dirty="0"/>
          </a:p>
        </p:txBody>
      </p:sp>
      <p:pic>
        <p:nvPicPr>
          <p:cNvPr id="4" name="Picture 3" descr="www.caa.gov.mk"/>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1844984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5"/>
            <a:ext cx="12332677" cy="1072661"/>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mk-MK" b="1" dirty="0" smtClean="0">
                <a:solidFill>
                  <a:srgbClr val="0070C0"/>
                </a:solidFill>
              </a:rPr>
              <a:t>                               </a:t>
            </a:r>
            <a:br>
              <a:rPr lang="mk-MK" b="1" dirty="0" smtClean="0">
                <a:solidFill>
                  <a:srgbClr val="0070C0"/>
                </a:solidFill>
              </a:rPr>
            </a:br>
            <a:r>
              <a:rPr lang="mk-MK" b="1" dirty="0">
                <a:solidFill>
                  <a:srgbClr val="0070C0"/>
                </a:solidFill>
              </a:rPr>
              <a:t> </a:t>
            </a:r>
            <a:r>
              <a:rPr lang="mk-MK" b="1" dirty="0" smtClean="0">
                <a:solidFill>
                  <a:srgbClr val="0070C0"/>
                </a:solidFill>
              </a:rPr>
              <a:t>             </a:t>
            </a:r>
            <a:r>
              <a:rPr lang="en-US" b="1" dirty="0" smtClean="0">
                <a:solidFill>
                  <a:srgbClr val="0070C0"/>
                </a:solidFill>
              </a:rPr>
              <a:t>       </a:t>
            </a:r>
            <a:r>
              <a:rPr lang="mk-MK" b="1" dirty="0" smtClean="0">
                <a:solidFill>
                  <a:srgbClr val="0070C0"/>
                </a:solidFill>
              </a:rPr>
              <a:t> </a:t>
            </a:r>
            <a:r>
              <a:rPr lang="mk-MK" sz="3600" b="1" dirty="0" smtClean="0">
                <a:solidFill>
                  <a:srgbClr val="0070C0"/>
                </a:solidFill>
                <a:latin typeface="+mn-lt"/>
              </a:rPr>
              <a:t>Дефиниции и вовед</a:t>
            </a:r>
            <a:r>
              <a:rPr lang="en-US" sz="3600" b="1" dirty="0" smtClean="0">
                <a:solidFill>
                  <a:srgbClr val="0070C0"/>
                </a:solidFill>
                <a:latin typeface="+mn-lt"/>
              </a:rPr>
              <a:t> - </a:t>
            </a:r>
            <a:r>
              <a:rPr lang="mk-MK" sz="3600" b="1" dirty="0" smtClean="0">
                <a:solidFill>
                  <a:srgbClr val="0070C0"/>
                </a:solidFill>
                <a:latin typeface="+mn-lt"/>
              </a:rPr>
              <a:t>Кратенки</a:t>
            </a:r>
            <a:r>
              <a:rPr lang="mk-MK" sz="4000" b="1" dirty="0" smtClean="0">
                <a:solidFill>
                  <a:srgbClr val="0070C0"/>
                </a:solidFill>
                <a:latin typeface="+mn-lt"/>
              </a:rPr>
              <a:t/>
            </a:r>
            <a:br>
              <a:rPr lang="mk-MK" sz="4000" b="1" dirty="0" smtClean="0">
                <a:solidFill>
                  <a:srgbClr val="0070C0"/>
                </a:solidFill>
                <a:latin typeface="+mn-lt"/>
              </a:rPr>
            </a:br>
            <a:r>
              <a:rPr lang="mk-MK" sz="3600" b="1" dirty="0" smtClean="0">
                <a:solidFill>
                  <a:srgbClr val="0070C0"/>
                </a:solidFill>
                <a:latin typeface="+mn-lt"/>
              </a:rPr>
              <a:t/>
            </a:r>
            <a:br>
              <a:rPr lang="mk-MK" sz="3600" b="1" dirty="0" smtClean="0">
                <a:solidFill>
                  <a:srgbClr val="0070C0"/>
                </a:solidFill>
                <a:latin typeface="+mn-lt"/>
              </a:rPr>
            </a:br>
            <a:r>
              <a:rPr lang="mk-MK" sz="3600" b="1" dirty="0" smtClean="0">
                <a:solidFill>
                  <a:srgbClr val="0070C0"/>
                </a:solidFill>
                <a:latin typeface="+mn-lt"/>
              </a:rPr>
              <a:t>                                                       </a:t>
            </a:r>
            <a:endParaRPr lang="en-US" sz="4000" dirty="0">
              <a:latin typeface="+mn-lt"/>
            </a:endParaRPr>
          </a:p>
        </p:txBody>
      </p:sp>
      <p:sp>
        <p:nvSpPr>
          <p:cNvPr id="3" name="Content Placeholder 2"/>
          <p:cNvSpPr>
            <a:spLocks noGrp="1"/>
          </p:cNvSpPr>
          <p:nvPr>
            <p:ph idx="1"/>
          </p:nvPr>
        </p:nvSpPr>
        <p:spPr>
          <a:xfrm>
            <a:off x="-1" y="1107830"/>
            <a:ext cx="12332677" cy="5767754"/>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sz="2400" b="1" dirty="0">
                <a:solidFill>
                  <a:schemeClr val="accent5">
                    <a:lumMod val="75000"/>
                  </a:schemeClr>
                </a:solidFill>
              </a:rPr>
              <a:t>UAS – Unmanned Aircraft System </a:t>
            </a:r>
            <a:r>
              <a:rPr lang="mk-MK" sz="2400" b="1" dirty="0" smtClean="0">
                <a:solidFill>
                  <a:schemeClr val="accent5">
                    <a:lumMod val="75000"/>
                  </a:schemeClr>
                </a:solidFill>
              </a:rPr>
              <a:t>     </a:t>
            </a:r>
            <a:r>
              <a:rPr lang="mk-MK" sz="2400" b="1" dirty="0" smtClean="0">
                <a:solidFill>
                  <a:srgbClr val="FF0000"/>
                </a:solidFill>
              </a:rPr>
              <a:t>(Воздухоплов без екипаж)</a:t>
            </a:r>
            <a:endParaRPr lang="en-US" sz="2400" b="1" dirty="0">
              <a:solidFill>
                <a:srgbClr val="FF0000"/>
              </a:solidFill>
            </a:endParaRPr>
          </a:p>
          <a:p>
            <a:r>
              <a:rPr lang="en-US" sz="2400" b="1" dirty="0">
                <a:solidFill>
                  <a:schemeClr val="accent5">
                    <a:lumMod val="75000"/>
                  </a:schemeClr>
                </a:solidFill>
              </a:rPr>
              <a:t>UA  -   Unmanned </a:t>
            </a:r>
            <a:r>
              <a:rPr lang="en-US" sz="2400" b="1" dirty="0" smtClean="0">
                <a:solidFill>
                  <a:schemeClr val="accent5">
                    <a:lumMod val="75000"/>
                  </a:schemeClr>
                </a:solidFill>
              </a:rPr>
              <a:t>aircraft</a:t>
            </a:r>
            <a:r>
              <a:rPr lang="mk-MK" sz="2400" b="1" dirty="0" smtClean="0">
                <a:solidFill>
                  <a:schemeClr val="accent5">
                    <a:lumMod val="75000"/>
                  </a:schemeClr>
                </a:solidFill>
              </a:rPr>
              <a:t>  </a:t>
            </a:r>
            <a:r>
              <a:rPr lang="mk-MK" sz="2400" b="1" dirty="0" smtClean="0">
                <a:solidFill>
                  <a:srgbClr val="FF0000"/>
                </a:solidFill>
              </a:rPr>
              <a:t>(Беспилотен воздухоплов или беспилотно летало)</a:t>
            </a:r>
            <a:endParaRPr lang="en-US" sz="2400" b="1" dirty="0">
              <a:solidFill>
                <a:srgbClr val="FF0000"/>
              </a:solidFill>
            </a:endParaRPr>
          </a:p>
          <a:p>
            <a:r>
              <a:rPr lang="en-US" sz="2400" b="1" dirty="0">
                <a:solidFill>
                  <a:schemeClr val="accent5">
                    <a:lumMod val="75000"/>
                  </a:schemeClr>
                </a:solidFill>
              </a:rPr>
              <a:t>EASA - European Union Aviation Safety </a:t>
            </a:r>
            <a:r>
              <a:rPr lang="en-US" sz="2400" b="1" dirty="0" smtClean="0">
                <a:solidFill>
                  <a:schemeClr val="accent5">
                    <a:lumMod val="75000"/>
                  </a:schemeClr>
                </a:solidFill>
              </a:rPr>
              <a:t>Agency</a:t>
            </a:r>
            <a:r>
              <a:rPr lang="mk-MK" sz="2400" b="1" dirty="0" smtClean="0">
                <a:solidFill>
                  <a:schemeClr val="accent5">
                    <a:lumMod val="75000"/>
                  </a:schemeClr>
                </a:solidFill>
              </a:rPr>
              <a:t>     </a:t>
            </a:r>
            <a:r>
              <a:rPr lang="mk-MK" sz="2400" b="1" dirty="0" smtClean="0">
                <a:solidFill>
                  <a:srgbClr val="FF0000"/>
                </a:solidFill>
              </a:rPr>
              <a:t>(Агенција на Европската Унија за     								  безбедност во воздухопловството)</a:t>
            </a:r>
            <a:endParaRPr lang="en-US" sz="2400" b="1" dirty="0">
              <a:solidFill>
                <a:srgbClr val="FF0000"/>
              </a:solidFill>
            </a:endParaRPr>
          </a:p>
          <a:p>
            <a:r>
              <a:rPr lang="en-US" sz="2400" b="1" dirty="0">
                <a:solidFill>
                  <a:schemeClr val="accent5">
                    <a:lumMod val="75000"/>
                  </a:schemeClr>
                </a:solidFill>
              </a:rPr>
              <a:t>VLOS - Visual line of </a:t>
            </a:r>
            <a:r>
              <a:rPr lang="en-US" sz="2400" b="1" dirty="0" smtClean="0">
                <a:solidFill>
                  <a:schemeClr val="accent5">
                    <a:lumMod val="75000"/>
                  </a:schemeClr>
                </a:solidFill>
              </a:rPr>
              <a:t>sight  </a:t>
            </a:r>
            <a:r>
              <a:rPr lang="en-US" sz="2400" b="1" dirty="0" smtClean="0">
                <a:solidFill>
                  <a:srgbClr val="FF0000"/>
                </a:solidFill>
              </a:rPr>
              <a:t>(O</a:t>
            </a:r>
            <a:r>
              <a:rPr lang="mk-MK" sz="2400" b="1" dirty="0" smtClean="0">
                <a:solidFill>
                  <a:srgbClr val="FF0000"/>
                </a:solidFill>
              </a:rPr>
              <a:t>перација </a:t>
            </a:r>
            <a:r>
              <a:rPr lang="mk-MK" sz="2400" b="1" dirty="0">
                <a:solidFill>
                  <a:srgbClr val="FF0000"/>
                </a:solidFill>
              </a:rPr>
              <a:t>при која се одржува визуелен контакт со </a:t>
            </a:r>
            <a:r>
              <a:rPr lang="mk-MK" sz="2400" b="1" dirty="0" smtClean="0">
                <a:solidFill>
                  <a:srgbClr val="FF0000"/>
                </a:solidFill>
              </a:rPr>
              <a:t>воздухопловот</a:t>
            </a:r>
            <a:r>
              <a:rPr lang="en-US" sz="2400" b="1" dirty="0" smtClean="0">
                <a:solidFill>
                  <a:srgbClr val="FF0000"/>
                </a:solidFill>
              </a:rPr>
              <a:t>)</a:t>
            </a:r>
            <a:endParaRPr lang="en-US" sz="2400" b="1" dirty="0">
              <a:solidFill>
                <a:srgbClr val="FF0000"/>
              </a:solidFill>
            </a:endParaRPr>
          </a:p>
          <a:p>
            <a:r>
              <a:rPr lang="en-US" sz="2400" b="1" dirty="0">
                <a:solidFill>
                  <a:schemeClr val="accent5">
                    <a:lumMod val="75000"/>
                  </a:schemeClr>
                </a:solidFill>
              </a:rPr>
              <a:t>EVLOS - Extended visual line of </a:t>
            </a:r>
            <a:r>
              <a:rPr lang="en-US" sz="2400" b="1" dirty="0" smtClean="0">
                <a:solidFill>
                  <a:schemeClr val="accent5">
                    <a:lumMod val="75000"/>
                  </a:schemeClr>
                </a:solidFill>
              </a:rPr>
              <a:t>sight </a:t>
            </a:r>
            <a:r>
              <a:rPr lang="mk-MK" sz="2400" b="1" dirty="0" smtClean="0">
                <a:solidFill>
                  <a:schemeClr val="accent5">
                    <a:lumMod val="75000"/>
                  </a:schemeClr>
                </a:solidFill>
              </a:rPr>
              <a:t>  </a:t>
            </a:r>
            <a:r>
              <a:rPr lang="en-US" sz="2400" b="1" dirty="0" smtClean="0">
                <a:solidFill>
                  <a:srgbClr val="FF0000"/>
                </a:solidFill>
              </a:rPr>
              <a:t>(</a:t>
            </a:r>
            <a:r>
              <a:rPr lang="mk-MK" sz="2400" b="1" dirty="0" smtClean="0">
                <a:solidFill>
                  <a:srgbClr val="FF0000"/>
                </a:solidFill>
              </a:rPr>
              <a:t>Продолжена</a:t>
            </a:r>
            <a:r>
              <a:rPr lang="en-US" sz="2400" b="1" dirty="0" smtClean="0">
                <a:solidFill>
                  <a:srgbClr val="FF0000"/>
                </a:solidFill>
              </a:rPr>
              <a:t>  </a:t>
            </a:r>
            <a:r>
              <a:rPr lang="mk-MK" sz="2400" b="1" dirty="0">
                <a:solidFill>
                  <a:srgbClr val="FF0000"/>
                </a:solidFill>
              </a:rPr>
              <a:t>о</a:t>
            </a:r>
            <a:r>
              <a:rPr lang="mk-MK" sz="2400" b="1" dirty="0" smtClean="0">
                <a:solidFill>
                  <a:srgbClr val="FF0000"/>
                </a:solidFill>
              </a:rPr>
              <a:t>перација при која се одржува визуелен 						  контакт со воздухопловот</a:t>
            </a:r>
            <a:r>
              <a:rPr lang="en-US" sz="2400" b="1" dirty="0" smtClean="0">
                <a:solidFill>
                  <a:srgbClr val="FF0000"/>
                </a:solidFill>
              </a:rPr>
              <a:t>)</a:t>
            </a:r>
          </a:p>
          <a:p>
            <a:r>
              <a:rPr lang="en-US" sz="2400" b="1" dirty="0" smtClean="0">
                <a:solidFill>
                  <a:schemeClr val="accent5">
                    <a:lumMod val="75000"/>
                  </a:schemeClr>
                </a:solidFill>
              </a:rPr>
              <a:t>BVLOS </a:t>
            </a:r>
            <a:r>
              <a:rPr lang="en-US" sz="2400" b="1" dirty="0">
                <a:solidFill>
                  <a:schemeClr val="accent5">
                    <a:lumMod val="75000"/>
                  </a:schemeClr>
                </a:solidFill>
              </a:rPr>
              <a:t>- Beyond visual line of </a:t>
            </a:r>
            <a:r>
              <a:rPr lang="en-US" sz="2400" b="1" dirty="0" smtClean="0">
                <a:solidFill>
                  <a:schemeClr val="accent5">
                    <a:lumMod val="75000"/>
                  </a:schemeClr>
                </a:solidFill>
              </a:rPr>
              <a:t>sight</a:t>
            </a:r>
            <a:r>
              <a:rPr lang="mk-MK" sz="2400" b="1" dirty="0" smtClean="0">
                <a:solidFill>
                  <a:schemeClr val="accent5">
                    <a:lumMod val="75000"/>
                  </a:schemeClr>
                </a:solidFill>
              </a:rPr>
              <a:t>   </a:t>
            </a:r>
            <a:r>
              <a:rPr lang="mk-MK" sz="2400" b="1" dirty="0" smtClean="0">
                <a:solidFill>
                  <a:srgbClr val="FF0000"/>
                </a:solidFill>
              </a:rPr>
              <a:t>(Операција </a:t>
            </a:r>
            <a:r>
              <a:rPr lang="mk-MK" sz="2400" b="1" dirty="0">
                <a:solidFill>
                  <a:srgbClr val="FF0000"/>
                </a:solidFill>
              </a:rPr>
              <a:t>во која не се одржува визуелен контакт со </a:t>
            </a:r>
            <a:r>
              <a:rPr lang="mk-MK" sz="2400" b="1" dirty="0" smtClean="0">
                <a:solidFill>
                  <a:srgbClr val="FF0000"/>
                </a:solidFill>
              </a:rPr>
              <a:t>					             воздухопловот)</a:t>
            </a:r>
            <a:endParaRPr lang="en-US" sz="2400" b="1" dirty="0">
              <a:solidFill>
                <a:srgbClr val="FF0000"/>
              </a:solidFill>
            </a:endParaRPr>
          </a:p>
          <a:p>
            <a:r>
              <a:rPr lang="en-US" sz="2400" b="1" dirty="0">
                <a:solidFill>
                  <a:schemeClr val="accent5">
                    <a:lumMod val="75000"/>
                  </a:schemeClr>
                </a:solidFill>
              </a:rPr>
              <a:t>RP - Remote </a:t>
            </a:r>
            <a:r>
              <a:rPr lang="en-US" sz="2400" b="1" dirty="0" smtClean="0">
                <a:solidFill>
                  <a:schemeClr val="accent5">
                    <a:lumMod val="75000"/>
                  </a:schemeClr>
                </a:solidFill>
              </a:rPr>
              <a:t>pilot</a:t>
            </a:r>
            <a:r>
              <a:rPr lang="mk-MK" sz="2400" b="1" dirty="0" smtClean="0">
                <a:solidFill>
                  <a:schemeClr val="accent5">
                    <a:lumMod val="75000"/>
                  </a:schemeClr>
                </a:solidFill>
              </a:rPr>
              <a:t>  </a:t>
            </a:r>
            <a:r>
              <a:rPr lang="mk-MK" sz="2400" b="1" dirty="0" smtClean="0">
                <a:solidFill>
                  <a:srgbClr val="FF0000"/>
                </a:solidFill>
              </a:rPr>
              <a:t>(Далечински пилот)</a:t>
            </a:r>
            <a:endParaRPr lang="en-US" sz="2400" b="1" dirty="0">
              <a:solidFill>
                <a:srgbClr val="FF0000"/>
              </a:solidFill>
            </a:endParaRPr>
          </a:p>
          <a:p>
            <a:r>
              <a:rPr lang="en-US" sz="2400" b="1" dirty="0">
                <a:solidFill>
                  <a:schemeClr val="accent5">
                    <a:lumMod val="75000"/>
                  </a:schemeClr>
                </a:solidFill>
              </a:rPr>
              <a:t>VO - Visual </a:t>
            </a:r>
            <a:r>
              <a:rPr lang="en-US" sz="2400" b="1" dirty="0" smtClean="0">
                <a:solidFill>
                  <a:schemeClr val="accent5">
                    <a:lumMod val="75000"/>
                  </a:schemeClr>
                </a:solidFill>
              </a:rPr>
              <a:t>observer</a:t>
            </a:r>
            <a:r>
              <a:rPr lang="mk-MK" sz="2400" b="1" dirty="0" smtClean="0">
                <a:solidFill>
                  <a:schemeClr val="accent5">
                    <a:lumMod val="75000"/>
                  </a:schemeClr>
                </a:solidFill>
              </a:rPr>
              <a:t>  </a:t>
            </a:r>
            <a:r>
              <a:rPr lang="mk-MK" sz="2400" b="1" dirty="0" smtClean="0">
                <a:solidFill>
                  <a:srgbClr val="FF0000"/>
                </a:solidFill>
              </a:rPr>
              <a:t>(Визуелен набљудувач)</a:t>
            </a:r>
            <a:endParaRPr lang="en-US" sz="2400" b="1" dirty="0">
              <a:solidFill>
                <a:srgbClr val="FF0000"/>
              </a:solidFill>
            </a:endParaRPr>
          </a:p>
          <a:p>
            <a:r>
              <a:rPr lang="en-US" sz="2400" b="1" dirty="0" smtClean="0">
                <a:solidFill>
                  <a:schemeClr val="accent5">
                    <a:lumMod val="75000"/>
                  </a:schemeClr>
                </a:solidFill>
              </a:rPr>
              <a:t>MT</a:t>
            </a:r>
            <a:r>
              <a:rPr lang="mk-MK" sz="2400" b="1" dirty="0" smtClean="0">
                <a:solidFill>
                  <a:schemeClr val="accent5">
                    <a:lumMod val="75000"/>
                  </a:schemeClr>
                </a:solidFill>
              </a:rPr>
              <a:t>О</a:t>
            </a:r>
            <a:r>
              <a:rPr lang="en-US" sz="2400" b="1" dirty="0" smtClean="0">
                <a:solidFill>
                  <a:schemeClr val="accent5">
                    <a:lumMod val="75000"/>
                  </a:schemeClr>
                </a:solidFill>
              </a:rPr>
              <a:t>M </a:t>
            </a:r>
            <a:r>
              <a:rPr lang="en-US" sz="2400" b="1" dirty="0">
                <a:solidFill>
                  <a:schemeClr val="accent5">
                    <a:lumMod val="75000"/>
                  </a:schemeClr>
                </a:solidFill>
              </a:rPr>
              <a:t>- Maximum take-off </a:t>
            </a:r>
            <a:r>
              <a:rPr lang="en-US" sz="2400" b="1" dirty="0" smtClean="0">
                <a:solidFill>
                  <a:schemeClr val="accent5">
                    <a:lumMod val="75000"/>
                  </a:schemeClr>
                </a:solidFill>
              </a:rPr>
              <a:t>mass</a:t>
            </a:r>
            <a:r>
              <a:rPr lang="mk-MK" sz="2400" b="1" dirty="0" smtClean="0">
                <a:solidFill>
                  <a:schemeClr val="accent5">
                    <a:lumMod val="75000"/>
                  </a:schemeClr>
                </a:solidFill>
              </a:rPr>
              <a:t> </a:t>
            </a:r>
            <a:r>
              <a:rPr lang="mk-MK" sz="2400" b="1" dirty="0" smtClean="0">
                <a:solidFill>
                  <a:srgbClr val="FF0000"/>
                </a:solidFill>
              </a:rPr>
              <a:t>( Максимална маса на полетување)</a:t>
            </a:r>
            <a:endParaRPr lang="en-US" sz="2400" b="1" dirty="0">
              <a:solidFill>
                <a:srgbClr val="FF0000"/>
              </a:solidFill>
            </a:endParaRPr>
          </a:p>
          <a:p>
            <a:r>
              <a:rPr lang="en-US" sz="2400" b="1" dirty="0">
                <a:solidFill>
                  <a:schemeClr val="accent5">
                    <a:lumMod val="75000"/>
                  </a:schemeClr>
                </a:solidFill>
              </a:rPr>
              <a:t>AMC - Acceptable means of </a:t>
            </a:r>
            <a:r>
              <a:rPr lang="en-US" sz="2400" b="1" dirty="0" smtClean="0">
                <a:solidFill>
                  <a:schemeClr val="accent5">
                    <a:lumMod val="75000"/>
                  </a:schemeClr>
                </a:solidFill>
              </a:rPr>
              <a:t>compliance</a:t>
            </a:r>
            <a:r>
              <a:rPr lang="mk-MK" sz="2400" b="1" dirty="0" smtClean="0">
                <a:solidFill>
                  <a:schemeClr val="accent5">
                    <a:lumMod val="75000"/>
                  </a:schemeClr>
                </a:solidFill>
              </a:rPr>
              <a:t>  </a:t>
            </a:r>
            <a:r>
              <a:rPr lang="en-US" sz="2400" b="1" dirty="0" smtClean="0">
                <a:solidFill>
                  <a:schemeClr val="accent5">
                    <a:lumMod val="75000"/>
                  </a:schemeClr>
                </a:solidFill>
              </a:rPr>
              <a:t> </a:t>
            </a:r>
            <a:r>
              <a:rPr lang="mk-MK" sz="2400" b="1" dirty="0" smtClean="0">
                <a:solidFill>
                  <a:srgbClr val="FF0000"/>
                </a:solidFill>
              </a:rPr>
              <a:t>(Прифатливи средства за усогласеност)</a:t>
            </a:r>
            <a:endParaRPr lang="en-US" sz="2400" b="1" dirty="0">
              <a:solidFill>
                <a:srgbClr val="FF0000"/>
              </a:solidFill>
            </a:endParaRPr>
          </a:p>
          <a:p>
            <a:r>
              <a:rPr lang="en-US" sz="2400" b="1" dirty="0">
                <a:solidFill>
                  <a:schemeClr val="accent5">
                    <a:lumMod val="75000"/>
                  </a:schemeClr>
                </a:solidFill>
              </a:rPr>
              <a:t>GM - Guidance material </a:t>
            </a:r>
            <a:r>
              <a:rPr lang="mk-MK" sz="2400" b="1" dirty="0" smtClean="0">
                <a:solidFill>
                  <a:schemeClr val="accent5">
                    <a:lumMod val="75000"/>
                  </a:schemeClr>
                </a:solidFill>
              </a:rPr>
              <a:t>  </a:t>
            </a:r>
            <a:r>
              <a:rPr lang="mk-MK" sz="2400" b="1" dirty="0" smtClean="0">
                <a:solidFill>
                  <a:srgbClr val="FF0000"/>
                </a:solidFill>
              </a:rPr>
              <a:t>(Материјал за насоки)</a:t>
            </a:r>
            <a:endParaRPr lang="en-US" sz="2400" b="1" dirty="0">
              <a:solidFill>
                <a:srgbClr val="FF0000"/>
              </a:solidFill>
            </a:endParaRPr>
          </a:p>
          <a:p>
            <a:r>
              <a:rPr lang="en-US" sz="2400" b="1" dirty="0">
                <a:solidFill>
                  <a:schemeClr val="accent5">
                    <a:lumMod val="75000"/>
                  </a:schemeClr>
                </a:solidFill>
              </a:rPr>
              <a:t>DG – Dangerous </a:t>
            </a:r>
            <a:r>
              <a:rPr lang="en-US" sz="2400" b="1" dirty="0" smtClean="0">
                <a:solidFill>
                  <a:schemeClr val="accent5">
                    <a:lumMod val="75000"/>
                  </a:schemeClr>
                </a:solidFill>
              </a:rPr>
              <a:t>goods</a:t>
            </a:r>
            <a:r>
              <a:rPr lang="mk-MK" sz="2400" b="1" dirty="0" smtClean="0">
                <a:solidFill>
                  <a:schemeClr val="accent5">
                    <a:lumMod val="75000"/>
                  </a:schemeClr>
                </a:solidFill>
              </a:rPr>
              <a:t>  </a:t>
            </a:r>
            <a:r>
              <a:rPr lang="mk-MK" sz="2400" b="1" dirty="0" smtClean="0">
                <a:solidFill>
                  <a:srgbClr val="FF0000"/>
                </a:solidFill>
              </a:rPr>
              <a:t>(Опасни материи)</a:t>
            </a:r>
            <a:endParaRPr lang="en-US" sz="2400" b="1" dirty="0">
              <a:solidFill>
                <a:srgbClr val="FF0000"/>
              </a:solidFill>
            </a:endParaRPr>
          </a:p>
          <a:p>
            <a:r>
              <a:rPr lang="en-US" sz="2400" b="1" dirty="0">
                <a:solidFill>
                  <a:schemeClr val="accent5">
                    <a:lumMod val="75000"/>
                  </a:schemeClr>
                </a:solidFill>
              </a:rPr>
              <a:t>AGL - Above ground level </a:t>
            </a:r>
            <a:r>
              <a:rPr lang="mk-MK" sz="2400" b="1" dirty="0" smtClean="0">
                <a:solidFill>
                  <a:schemeClr val="accent5">
                    <a:lumMod val="75000"/>
                  </a:schemeClr>
                </a:solidFill>
              </a:rPr>
              <a:t> </a:t>
            </a:r>
            <a:r>
              <a:rPr lang="mk-MK" sz="2400" b="1" dirty="0" smtClean="0">
                <a:solidFill>
                  <a:srgbClr val="FF0000"/>
                </a:solidFill>
              </a:rPr>
              <a:t>(Над нивото за земјата)</a:t>
            </a:r>
            <a:endParaRPr lang="en-US" sz="2400" b="1" dirty="0">
              <a:solidFill>
                <a:srgbClr val="FF0000"/>
              </a:solidFill>
            </a:endParaRPr>
          </a:p>
          <a:p>
            <a:pPr marL="0" indent="0">
              <a:buNone/>
            </a:pPr>
            <a:endParaRPr lang="en-US"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noFill/>
          <a:ln>
            <a:noFill/>
          </a:ln>
        </p:spPr>
      </p:pic>
    </p:spTree>
    <p:extLst>
      <p:ext uri="{BB962C8B-B14F-4D97-AF65-F5344CB8AC3E}">
        <p14:creationId xmlns:p14="http://schemas.microsoft.com/office/powerpoint/2010/main" xmlns="" val="3242517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r>
              <a:rPr lang="mk-MK" b="1" dirty="0" smtClean="0">
                <a:solidFill>
                  <a:schemeClr val="accent5">
                    <a:lumMod val="75000"/>
                  </a:schemeClr>
                </a:solidFill>
              </a:rPr>
              <a:t>       </a:t>
            </a:r>
            <a:r>
              <a:rPr lang="en-US" b="1" dirty="0" smtClean="0">
                <a:solidFill>
                  <a:schemeClr val="accent5">
                    <a:lumMod val="75000"/>
                  </a:schemeClr>
                </a:solidFill>
              </a:rPr>
              <a:t>           </a:t>
            </a:r>
            <a:r>
              <a:rPr lang="mk-MK" b="1" dirty="0" smtClean="0">
                <a:solidFill>
                  <a:schemeClr val="accent5">
                    <a:lumMod val="75000"/>
                  </a:schemeClr>
                </a:solidFill>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a:t>
            </a:r>
            <a:r>
              <a:rPr lang="mk-MK" sz="3200" b="1" dirty="0" smtClean="0">
                <a:solidFill>
                  <a:schemeClr val="accent5">
                    <a:lumMod val="75000"/>
                  </a:schemeClr>
                </a:solidFill>
                <a:latin typeface="+mn-lt"/>
              </a:rPr>
              <a:t>– </a:t>
            </a:r>
            <a:r>
              <a:rPr lang="en-US" sz="3200" b="1" dirty="0" smtClean="0">
                <a:solidFill>
                  <a:schemeClr val="accent5">
                    <a:lumMod val="75000"/>
                  </a:schemeClr>
                </a:solidFill>
                <a:latin typeface="+mn-lt"/>
              </a:rPr>
              <a:t>PDRA</a:t>
            </a:r>
            <a:r>
              <a:rPr lang="mk-MK" sz="3200" b="1" dirty="0" smtClean="0">
                <a:solidFill>
                  <a:schemeClr val="accent5">
                    <a:lumMod val="75000"/>
                  </a:schemeClr>
                </a:solidFill>
                <a:latin typeface="+mn-lt"/>
              </a:rPr>
              <a:t>   </a:t>
            </a:r>
            <a:r>
              <a:rPr lang="en-US" sz="3200" b="1" dirty="0" smtClean="0">
                <a:solidFill>
                  <a:schemeClr val="accent5">
                    <a:lumMod val="75000"/>
                  </a:schemeClr>
                </a:solidFill>
                <a:latin typeface="+mn-lt"/>
              </a:rPr>
              <a:t>S 01</a:t>
            </a:r>
            <a:endParaRPr lang="en-US" sz="3200" b="1"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76424" y="1090247"/>
            <a:ext cx="8620126" cy="3843704"/>
          </a:xfrm>
        </p:spPr>
      </p:pic>
      <p:graphicFrame>
        <p:nvGraphicFramePr>
          <p:cNvPr id="6" name="Table 5"/>
          <p:cNvGraphicFramePr>
            <a:graphicFrameLocks noGrp="1"/>
          </p:cNvGraphicFramePr>
          <p:nvPr>
            <p:extLst>
              <p:ext uri="{D42A27DB-BD31-4B8C-83A1-F6EECF244321}">
                <p14:modId xmlns:p14="http://schemas.microsoft.com/office/powerpoint/2010/main" xmlns="" val="4006627720"/>
              </p:ext>
            </p:extLst>
          </p:nvPr>
        </p:nvGraphicFramePr>
        <p:xfrm>
          <a:off x="438151" y="4933951"/>
          <a:ext cx="11039474" cy="609599"/>
        </p:xfrm>
        <a:graphic>
          <a:graphicData uri="http://schemas.openxmlformats.org/drawingml/2006/table">
            <a:tbl>
              <a:tblPr firstRow="1" firstCol="1" bandRow="1">
                <a:tableStyleId>{5C22544A-7EE6-4342-B048-85BDC9FD1C3A}</a:tableStyleId>
              </a:tblPr>
              <a:tblGrid>
                <a:gridCol w="1404819">
                  <a:extLst>
                    <a:ext uri="{9D8B030D-6E8A-4147-A177-3AD203B41FA5}">
                      <a16:colId xmlns:a16="http://schemas.microsoft.com/office/drawing/2014/main" xmlns="" val="2434267204"/>
                    </a:ext>
                  </a:extLst>
                </a:gridCol>
                <a:gridCol w="2093318">
                  <a:extLst>
                    <a:ext uri="{9D8B030D-6E8A-4147-A177-3AD203B41FA5}">
                      <a16:colId xmlns:a16="http://schemas.microsoft.com/office/drawing/2014/main" xmlns="" val="976434936"/>
                    </a:ext>
                  </a:extLst>
                </a:gridCol>
                <a:gridCol w="4633467">
                  <a:extLst>
                    <a:ext uri="{9D8B030D-6E8A-4147-A177-3AD203B41FA5}">
                      <a16:colId xmlns:a16="http://schemas.microsoft.com/office/drawing/2014/main" xmlns="" val="3242925211"/>
                    </a:ext>
                  </a:extLst>
                </a:gridCol>
                <a:gridCol w="2907870">
                  <a:extLst>
                    <a:ext uri="{9D8B030D-6E8A-4147-A177-3AD203B41FA5}">
                      <a16:colId xmlns:a16="http://schemas.microsoft.com/office/drawing/2014/main" xmlns="" val="3098176322"/>
                    </a:ext>
                  </a:extLst>
                </a:gridCol>
              </a:tblGrid>
              <a:tr h="609599">
                <a:tc>
                  <a:txBody>
                    <a:bodyPr/>
                    <a:lstStyle/>
                    <a:p>
                      <a:pPr marL="0" marR="0">
                        <a:lnSpc>
                          <a:spcPct val="107000"/>
                        </a:lnSpc>
                        <a:spcBef>
                          <a:spcPts val="0"/>
                        </a:spcBef>
                        <a:spcAft>
                          <a:spcPts val="2250"/>
                        </a:spcAft>
                      </a:pPr>
                      <a:r>
                        <a:rPr lang="en-US" sz="1600" dirty="0">
                          <a:effectLst/>
                        </a:rPr>
                        <a:t>PDRA 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Карактеристики на    UAS</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      Главни карактеристики на                                                                                                 операционите работи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Типични операции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276423356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405190106"/>
              </p:ext>
            </p:extLst>
          </p:nvPr>
        </p:nvGraphicFramePr>
        <p:xfrm>
          <a:off x="438151" y="5543550"/>
          <a:ext cx="11039474" cy="1407756"/>
        </p:xfrm>
        <a:graphic>
          <a:graphicData uri="http://schemas.openxmlformats.org/drawingml/2006/table">
            <a:tbl>
              <a:tblPr firstRow="1" firstCol="1" bandRow="1">
                <a:tableStyleId>{5C22544A-7EE6-4342-B048-85BDC9FD1C3A}</a:tableStyleId>
              </a:tblPr>
              <a:tblGrid>
                <a:gridCol w="1437302">
                  <a:extLst>
                    <a:ext uri="{9D8B030D-6E8A-4147-A177-3AD203B41FA5}">
                      <a16:colId xmlns:a16="http://schemas.microsoft.com/office/drawing/2014/main" xmlns="" val="2875358746"/>
                    </a:ext>
                  </a:extLst>
                </a:gridCol>
                <a:gridCol w="2060835">
                  <a:extLst>
                    <a:ext uri="{9D8B030D-6E8A-4147-A177-3AD203B41FA5}">
                      <a16:colId xmlns:a16="http://schemas.microsoft.com/office/drawing/2014/main" xmlns="" val="2565478301"/>
                    </a:ext>
                  </a:extLst>
                </a:gridCol>
                <a:gridCol w="4633467">
                  <a:extLst>
                    <a:ext uri="{9D8B030D-6E8A-4147-A177-3AD203B41FA5}">
                      <a16:colId xmlns:a16="http://schemas.microsoft.com/office/drawing/2014/main" xmlns="" val="256845848"/>
                    </a:ext>
                  </a:extLst>
                </a:gridCol>
                <a:gridCol w="2907870">
                  <a:extLst>
                    <a:ext uri="{9D8B030D-6E8A-4147-A177-3AD203B41FA5}">
                      <a16:colId xmlns:a16="http://schemas.microsoft.com/office/drawing/2014/main" xmlns="" val="697633877"/>
                    </a:ext>
                  </a:extLst>
                </a:gridCol>
              </a:tblGrid>
              <a:tr h="1407756">
                <a:tc>
                  <a:txBody>
                    <a:bodyPr/>
                    <a:lstStyle/>
                    <a:p>
                      <a:pPr marL="0" marR="0">
                        <a:lnSpc>
                          <a:spcPct val="107000"/>
                        </a:lnSpc>
                        <a:spcBef>
                          <a:spcPts val="0"/>
                        </a:spcBef>
                        <a:spcAft>
                          <a:spcPts val="2250"/>
                        </a:spcAft>
                      </a:pPr>
                      <a:r>
                        <a:rPr lang="en-US" sz="1600" dirty="0">
                          <a:effectLst/>
                        </a:rPr>
                        <a:t>PDRA-S01 AMC 4 Chapter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Максимална димензија 3м</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VLOS;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Контролирана површина исто така и над населено место;</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Контролиран или неконтролиран воздушен простор помал од 150 m AGL;</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Земјоделски работи, товарни операции со краток дострел</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3736031367"/>
                  </a:ext>
                </a:extLst>
              </a:tr>
            </a:tbl>
          </a:graphicData>
        </a:graphic>
      </p:graphicFrame>
    </p:spTree>
    <p:extLst>
      <p:ext uri="{BB962C8B-B14F-4D97-AF65-F5344CB8AC3E}">
        <p14:creationId xmlns:p14="http://schemas.microsoft.com/office/powerpoint/2010/main" xmlns="" val="319269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7224"/>
            <a:ext cx="12192000" cy="115865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chemeClr val="accent5">
                    <a:lumMod val="75000"/>
                  </a:schemeClr>
                </a:solidFill>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 </a:t>
            </a:r>
            <a:r>
              <a:rPr lang="en-US" sz="3200" b="1" dirty="0">
                <a:solidFill>
                  <a:schemeClr val="accent5">
                    <a:lumMod val="75000"/>
                  </a:schemeClr>
                </a:solidFill>
                <a:latin typeface="+mn-lt"/>
              </a:rPr>
              <a:t>PDRA</a:t>
            </a:r>
            <a:r>
              <a:rPr lang="mk-MK" sz="3200" b="1" dirty="0">
                <a:solidFill>
                  <a:schemeClr val="accent5">
                    <a:lumMod val="75000"/>
                  </a:schemeClr>
                </a:solidFill>
                <a:latin typeface="+mn-lt"/>
              </a:rPr>
              <a:t>   </a:t>
            </a:r>
            <a:r>
              <a:rPr lang="en-US" sz="3200" b="1" dirty="0">
                <a:solidFill>
                  <a:schemeClr val="accent5">
                    <a:lumMod val="75000"/>
                  </a:schemeClr>
                </a:solidFill>
                <a:latin typeface="+mn-lt"/>
              </a:rPr>
              <a:t>S </a:t>
            </a:r>
            <a:r>
              <a:rPr lang="en-US" sz="3200" b="1" dirty="0" smtClean="0">
                <a:solidFill>
                  <a:schemeClr val="accent5">
                    <a:lumMod val="75000"/>
                  </a:schemeClr>
                </a:solidFill>
                <a:latin typeface="+mn-lt"/>
              </a:rPr>
              <a:t>02</a:t>
            </a:r>
            <a:endParaRPr lang="en-US" sz="3200"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33438" y="-657225"/>
            <a:ext cx="2558562" cy="115865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00201" y="501426"/>
            <a:ext cx="9039224" cy="4179432"/>
          </a:xfrm>
        </p:spPr>
      </p:pic>
      <p:graphicFrame>
        <p:nvGraphicFramePr>
          <p:cNvPr id="6" name="Table 5"/>
          <p:cNvGraphicFramePr>
            <a:graphicFrameLocks noGrp="1"/>
          </p:cNvGraphicFramePr>
          <p:nvPr>
            <p:extLst>
              <p:ext uri="{D42A27DB-BD31-4B8C-83A1-F6EECF244321}">
                <p14:modId xmlns:p14="http://schemas.microsoft.com/office/powerpoint/2010/main" xmlns="" val="2093766467"/>
              </p:ext>
            </p:extLst>
          </p:nvPr>
        </p:nvGraphicFramePr>
        <p:xfrm>
          <a:off x="847725" y="4680858"/>
          <a:ext cx="10487025" cy="598713"/>
        </p:xfrm>
        <a:graphic>
          <a:graphicData uri="http://schemas.openxmlformats.org/drawingml/2006/table">
            <a:tbl>
              <a:tblPr firstRow="1" firstCol="1" bandRow="1">
                <a:tableStyleId>{5C22544A-7EE6-4342-B048-85BDC9FD1C3A}</a:tableStyleId>
              </a:tblPr>
              <a:tblGrid>
                <a:gridCol w="1334518">
                  <a:extLst>
                    <a:ext uri="{9D8B030D-6E8A-4147-A177-3AD203B41FA5}">
                      <a16:colId xmlns:a16="http://schemas.microsoft.com/office/drawing/2014/main" xmlns="" val="4059514399"/>
                    </a:ext>
                  </a:extLst>
                </a:gridCol>
                <a:gridCol w="1988562">
                  <a:extLst>
                    <a:ext uri="{9D8B030D-6E8A-4147-A177-3AD203B41FA5}">
                      <a16:colId xmlns:a16="http://schemas.microsoft.com/office/drawing/2014/main" xmlns="" val="2684922251"/>
                    </a:ext>
                  </a:extLst>
                </a:gridCol>
                <a:gridCol w="4401594">
                  <a:extLst>
                    <a:ext uri="{9D8B030D-6E8A-4147-A177-3AD203B41FA5}">
                      <a16:colId xmlns:a16="http://schemas.microsoft.com/office/drawing/2014/main" xmlns="" val="3074664644"/>
                    </a:ext>
                  </a:extLst>
                </a:gridCol>
                <a:gridCol w="2762351">
                  <a:extLst>
                    <a:ext uri="{9D8B030D-6E8A-4147-A177-3AD203B41FA5}">
                      <a16:colId xmlns:a16="http://schemas.microsoft.com/office/drawing/2014/main" xmlns="" val="2760828226"/>
                    </a:ext>
                  </a:extLst>
                </a:gridCol>
              </a:tblGrid>
              <a:tr h="598713">
                <a:tc>
                  <a:txBody>
                    <a:bodyPr/>
                    <a:lstStyle/>
                    <a:p>
                      <a:pPr marL="0" marR="0">
                        <a:lnSpc>
                          <a:spcPct val="107000"/>
                        </a:lnSpc>
                        <a:spcBef>
                          <a:spcPts val="0"/>
                        </a:spcBef>
                        <a:spcAft>
                          <a:spcPts val="2250"/>
                        </a:spcAft>
                      </a:pPr>
                      <a:r>
                        <a:rPr lang="en-US" sz="1600" dirty="0">
                          <a:effectLst/>
                        </a:rPr>
                        <a:t>PDRA 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Карактеристики на    UAS</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      Главни карактеристики на                                                                                                        операционите работи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Типични операции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99538681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303284625"/>
              </p:ext>
            </p:extLst>
          </p:nvPr>
        </p:nvGraphicFramePr>
        <p:xfrm>
          <a:off x="847725" y="5279571"/>
          <a:ext cx="10487025" cy="1572959"/>
        </p:xfrm>
        <a:graphic>
          <a:graphicData uri="http://schemas.openxmlformats.org/drawingml/2006/table">
            <a:tbl>
              <a:tblPr firstRow="1" firstCol="1" bandRow="1">
                <a:tableStyleId>{5C22544A-7EE6-4342-B048-85BDC9FD1C3A}</a:tableStyleId>
              </a:tblPr>
              <a:tblGrid>
                <a:gridCol w="1334518">
                  <a:extLst>
                    <a:ext uri="{9D8B030D-6E8A-4147-A177-3AD203B41FA5}">
                      <a16:colId xmlns:a16="http://schemas.microsoft.com/office/drawing/2014/main" xmlns="" val="2941402638"/>
                    </a:ext>
                  </a:extLst>
                </a:gridCol>
                <a:gridCol w="1988562">
                  <a:extLst>
                    <a:ext uri="{9D8B030D-6E8A-4147-A177-3AD203B41FA5}">
                      <a16:colId xmlns:a16="http://schemas.microsoft.com/office/drawing/2014/main" xmlns="" val="1978094603"/>
                    </a:ext>
                  </a:extLst>
                </a:gridCol>
                <a:gridCol w="4401594">
                  <a:extLst>
                    <a:ext uri="{9D8B030D-6E8A-4147-A177-3AD203B41FA5}">
                      <a16:colId xmlns:a16="http://schemas.microsoft.com/office/drawing/2014/main" xmlns="" val="739065528"/>
                    </a:ext>
                  </a:extLst>
                </a:gridCol>
                <a:gridCol w="2762351">
                  <a:extLst>
                    <a:ext uri="{9D8B030D-6E8A-4147-A177-3AD203B41FA5}">
                      <a16:colId xmlns:a16="http://schemas.microsoft.com/office/drawing/2014/main" xmlns="" val="461195644"/>
                    </a:ext>
                  </a:extLst>
                </a:gridCol>
              </a:tblGrid>
              <a:tr h="1491343">
                <a:tc>
                  <a:txBody>
                    <a:bodyPr/>
                    <a:lstStyle/>
                    <a:p>
                      <a:pPr marL="0" marR="0">
                        <a:lnSpc>
                          <a:spcPct val="107000"/>
                        </a:lnSpc>
                        <a:spcBef>
                          <a:spcPts val="0"/>
                        </a:spcBef>
                        <a:spcAft>
                          <a:spcPts val="2250"/>
                        </a:spcAft>
                      </a:pPr>
                      <a:r>
                        <a:rPr lang="en-US" sz="1600" dirty="0">
                          <a:effectLst/>
                        </a:rPr>
                        <a:t> </a:t>
                      </a:r>
                      <a:r>
                        <a:rPr lang="en-US" sz="1600" dirty="0" smtClean="0">
                          <a:effectLst/>
                        </a:rPr>
                        <a:t>PDRA-S02</a:t>
                      </a:r>
                      <a:endParaRPr lang="en-US" sz="1600" dirty="0">
                        <a:effectLst/>
                      </a:endParaRPr>
                    </a:p>
                    <a:p>
                      <a:pPr marL="0" marR="0">
                        <a:lnSpc>
                          <a:spcPct val="107000"/>
                        </a:lnSpc>
                        <a:spcBef>
                          <a:spcPts val="0"/>
                        </a:spcBef>
                        <a:spcAft>
                          <a:spcPts val="2250"/>
                        </a:spcAft>
                      </a:pPr>
                      <a:r>
                        <a:rPr lang="en-US" sz="1600" dirty="0">
                          <a:effectLst/>
                        </a:rPr>
                        <a:t>AMC 5 Chapter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MTOM=25 kg</a:t>
                      </a:r>
                    </a:p>
                    <a:p>
                      <a:pPr marL="0" marR="0">
                        <a:lnSpc>
                          <a:spcPct val="107000"/>
                        </a:lnSpc>
                        <a:spcBef>
                          <a:spcPts val="0"/>
                        </a:spcBef>
                        <a:spcAft>
                          <a:spcPts val="2250"/>
                        </a:spcAft>
                      </a:pPr>
                      <a:r>
                        <a:rPr lang="mk-MK" sz="1600" noProof="0" dirty="0" smtClean="0">
                          <a:effectLst/>
                        </a:rPr>
                        <a:t>Максимална Димензија 3 m</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285750" marR="0">
                        <a:lnSpc>
                          <a:spcPct val="107000"/>
                        </a:lnSpc>
                        <a:spcBef>
                          <a:spcPts val="0"/>
                        </a:spcBef>
                        <a:spcAft>
                          <a:spcPts val="0"/>
                        </a:spcAft>
                      </a:pPr>
                      <a:r>
                        <a:rPr lang="mk-MK" sz="1600" noProof="0" dirty="0" smtClean="0">
                          <a:effectLst/>
                        </a:rPr>
                        <a:t>  BVLOS до 1 км или 2 км со набљудувачи на воздушниот простор;</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Контролирана површина над ретко населена област;</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Контролиран или неконтролиран воздушен простор помал од 150 m AGL;</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Надзор, земјоделски работи, товарни операции со краток дострел</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206053019"/>
                  </a:ext>
                </a:extLst>
              </a:tr>
            </a:tbl>
          </a:graphicData>
        </a:graphic>
      </p:graphicFrame>
    </p:spTree>
    <p:extLst>
      <p:ext uri="{BB962C8B-B14F-4D97-AF65-F5344CB8AC3E}">
        <p14:creationId xmlns:p14="http://schemas.microsoft.com/office/powerpoint/2010/main" xmlns="" val="309621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accent5">
                    <a:lumMod val="75000"/>
                  </a:schemeClr>
                </a:solidFill>
                <a:latin typeface="+mn-lt"/>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 </a:t>
            </a:r>
            <a:r>
              <a:rPr lang="en-US" sz="3200" b="1" dirty="0">
                <a:solidFill>
                  <a:schemeClr val="accent5">
                    <a:lumMod val="75000"/>
                  </a:schemeClr>
                </a:solidFill>
                <a:latin typeface="+mn-lt"/>
              </a:rPr>
              <a:t>PDRA</a:t>
            </a:r>
            <a:r>
              <a:rPr lang="mk-MK" sz="3200" b="1" dirty="0">
                <a:solidFill>
                  <a:schemeClr val="accent5">
                    <a:lumMod val="75000"/>
                  </a:schemeClr>
                </a:solidFill>
                <a:latin typeface="+mn-lt"/>
              </a:rPr>
              <a:t>   </a:t>
            </a:r>
            <a:r>
              <a:rPr lang="en-US" sz="3200" b="1" dirty="0">
                <a:solidFill>
                  <a:schemeClr val="accent5">
                    <a:lumMod val="75000"/>
                  </a:schemeClr>
                </a:solidFill>
                <a:latin typeface="+mn-lt"/>
              </a:rPr>
              <a:t>G</a:t>
            </a:r>
            <a:r>
              <a:rPr lang="en-US" sz="3200" b="1" dirty="0" smtClean="0">
                <a:solidFill>
                  <a:schemeClr val="accent5">
                    <a:lumMod val="75000"/>
                  </a:schemeClr>
                </a:solidFill>
                <a:latin typeface="+mn-lt"/>
              </a:rPr>
              <a:t> </a:t>
            </a:r>
            <a:r>
              <a:rPr lang="en-US" sz="3200" b="1" dirty="0">
                <a:solidFill>
                  <a:schemeClr val="accent5">
                    <a:lumMod val="75000"/>
                  </a:schemeClr>
                </a:solidFill>
                <a:latin typeface="+mn-lt"/>
              </a:rPr>
              <a:t>01</a:t>
            </a:r>
            <a:endParaRPr lang="en-US" sz="3200" b="1"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914525" y="1108074"/>
            <a:ext cx="8458200" cy="3721099"/>
          </a:xfrm>
        </p:spPr>
      </p:pic>
      <p:graphicFrame>
        <p:nvGraphicFramePr>
          <p:cNvPr id="6" name="Table 5"/>
          <p:cNvGraphicFramePr>
            <a:graphicFrameLocks noGrp="1"/>
          </p:cNvGraphicFramePr>
          <p:nvPr>
            <p:extLst>
              <p:ext uri="{D42A27DB-BD31-4B8C-83A1-F6EECF244321}">
                <p14:modId xmlns:p14="http://schemas.microsoft.com/office/powerpoint/2010/main" xmlns="" val="1077129216"/>
              </p:ext>
            </p:extLst>
          </p:nvPr>
        </p:nvGraphicFramePr>
        <p:xfrm>
          <a:off x="781052" y="4829175"/>
          <a:ext cx="10467974" cy="590548"/>
        </p:xfrm>
        <a:graphic>
          <a:graphicData uri="http://schemas.openxmlformats.org/drawingml/2006/table">
            <a:tbl>
              <a:tblPr firstRow="1" firstCol="1" bandRow="1">
                <a:tableStyleId>{5C22544A-7EE6-4342-B048-85BDC9FD1C3A}</a:tableStyleId>
              </a:tblPr>
              <a:tblGrid>
                <a:gridCol w="1332093">
                  <a:extLst>
                    <a:ext uri="{9D8B030D-6E8A-4147-A177-3AD203B41FA5}">
                      <a16:colId xmlns:a16="http://schemas.microsoft.com/office/drawing/2014/main" xmlns="" val="2227229993"/>
                    </a:ext>
                  </a:extLst>
                </a:gridCol>
                <a:gridCol w="1984950">
                  <a:extLst>
                    <a:ext uri="{9D8B030D-6E8A-4147-A177-3AD203B41FA5}">
                      <a16:colId xmlns:a16="http://schemas.microsoft.com/office/drawing/2014/main" xmlns="" val="1510892280"/>
                    </a:ext>
                  </a:extLst>
                </a:gridCol>
                <a:gridCol w="4393598">
                  <a:extLst>
                    <a:ext uri="{9D8B030D-6E8A-4147-A177-3AD203B41FA5}">
                      <a16:colId xmlns:a16="http://schemas.microsoft.com/office/drawing/2014/main" xmlns="" val="167211454"/>
                    </a:ext>
                  </a:extLst>
                </a:gridCol>
                <a:gridCol w="2757333">
                  <a:extLst>
                    <a:ext uri="{9D8B030D-6E8A-4147-A177-3AD203B41FA5}">
                      <a16:colId xmlns:a16="http://schemas.microsoft.com/office/drawing/2014/main" xmlns="" val="2847790830"/>
                    </a:ext>
                  </a:extLst>
                </a:gridCol>
              </a:tblGrid>
              <a:tr h="590548">
                <a:tc>
                  <a:txBody>
                    <a:bodyPr/>
                    <a:lstStyle/>
                    <a:p>
                      <a:pPr marL="0" marR="0">
                        <a:lnSpc>
                          <a:spcPct val="107000"/>
                        </a:lnSpc>
                        <a:spcBef>
                          <a:spcPts val="0"/>
                        </a:spcBef>
                        <a:spcAft>
                          <a:spcPts val="2250"/>
                        </a:spcAft>
                      </a:pPr>
                      <a:r>
                        <a:rPr lang="en-US" sz="1600" dirty="0" smtClean="0">
                          <a:effectLst/>
                        </a:rPr>
                        <a:t> PDRA </a:t>
                      </a:r>
                      <a:r>
                        <a:rPr lang="en-US" sz="1600" dirty="0">
                          <a:effectLst/>
                        </a:rPr>
                        <a:t>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Карактеристики на    UAS</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      Главни карактеристики на                                                                                                        операционите работи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Типични операции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35669310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07313907"/>
              </p:ext>
            </p:extLst>
          </p:nvPr>
        </p:nvGraphicFramePr>
        <p:xfrm>
          <a:off x="781052" y="5419723"/>
          <a:ext cx="10467975" cy="1524001"/>
        </p:xfrm>
        <a:graphic>
          <a:graphicData uri="http://schemas.openxmlformats.org/drawingml/2006/table">
            <a:tbl>
              <a:tblPr firstRow="1" firstCol="1" bandRow="1">
                <a:tableStyleId>{5C22544A-7EE6-4342-B048-85BDC9FD1C3A}</a:tableStyleId>
              </a:tblPr>
              <a:tblGrid>
                <a:gridCol w="1332093">
                  <a:extLst>
                    <a:ext uri="{9D8B030D-6E8A-4147-A177-3AD203B41FA5}">
                      <a16:colId xmlns:a16="http://schemas.microsoft.com/office/drawing/2014/main" xmlns="" val="3053098578"/>
                    </a:ext>
                  </a:extLst>
                </a:gridCol>
                <a:gridCol w="1984950">
                  <a:extLst>
                    <a:ext uri="{9D8B030D-6E8A-4147-A177-3AD203B41FA5}">
                      <a16:colId xmlns:a16="http://schemas.microsoft.com/office/drawing/2014/main" xmlns="" val="2184103405"/>
                    </a:ext>
                  </a:extLst>
                </a:gridCol>
                <a:gridCol w="4393598">
                  <a:extLst>
                    <a:ext uri="{9D8B030D-6E8A-4147-A177-3AD203B41FA5}">
                      <a16:colId xmlns:a16="http://schemas.microsoft.com/office/drawing/2014/main" xmlns="" val="1280466856"/>
                    </a:ext>
                  </a:extLst>
                </a:gridCol>
                <a:gridCol w="2757334">
                  <a:extLst>
                    <a:ext uri="{9D8B030D-6E8A-4147-A177-3AD203B41FA5}">
                      <a16:colId xmlns:a16="http://schemas.microsoft.com/office/drawing/2014/main" xmlns="" val="4093076768"/>
                    </a:ext>
                  </a:extLst>
                </a:gridCol>
              </a:tblGrid>
              <a:tr h="1524001">
                <a:tc>
                  <a:txBody>
                    <a:bodyPr/>
                    <a:lstStyle/>
                    <a:p>
                      <a:pPr marL="0" marR="0">
                        <a:lnSpc>
                          <a:spcPct val="107000"/>
                        </a:lnSpc>
                        <a:spcBef>
                          <a:spcPts val="0"/>
                        </a:spcBef>
                        <a:spcAft>
                          <a:spcPts val="2250"/>
                        </a:spcAft>
                      </a:pPr>
                      <a:r>
                        <a:rPr lang="en-US" sz="1600" dirty="0">
                          <a:effectLst/>
                        </a:rPr>
                        <a:t> </a:t>
                      </a:r>
                      <a:r>
                        <a:rPr lang="en-US" sz="1600" dirty="0" smtClean="0">
                          <a:effectLst/>
                        </a:rPr>
                        <a:t>PDRA-G01</a:t>
                      </a:r>
                      <a:endParaRPr lang="en-US" sz="1600" dirty="0">
                        <a:effectLst/>
                      </a:endParaRPr>
                    </a:p>
                    <a:p>
                      <a:pPr marL="0" marR="0">
                        <a:lnSpc>
                          <a:spcPct val="107000"/>
                        </a:lnSpc>
                        <a:spcBef>
                          <a:spcPts val="0"/>
                        </a:spcBef>
                        <a:spcAft>
                          <a:spcPts val="2250"/>
                        </a:spcAft>
                      </a:pPr>
                      <a:r>
                        <a:rPr lang="en-US" sz="1600" dirty="0">
                          <a:effectLst/>
                        </a:rPr>
                        <a:t>АМС2 Chapter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Максимална димензија 3 m</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285750" marR="0">
                        <a:lnSpc>
                          <a:spcPct val="107000"/>
                        </a:lnSpc>
                        <a:spcBef>
                          <a:spcPts val="0"/>
                        </a:spcBef>
                        <a:spcAft>
                          <a:spcPts val="0"/>
                        </a:spcAft>
                      </a:pPr>
                      <a:r>
                        <a:rPr lang="mk-MK" sz="1600" noProof="0" dirty="0" smtClean="0">
                          <a:effectLst/>
                        </a:rPr>
                        <a:t> BVLOS со набљудувачи на воздушниот простор;</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над ретко населена област;</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Неконтролиран воздушен простор помал од 150 m AGL;.</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Надзор, операции за товар со долг дострел</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3303055245"/>
                  </a:ext>
                </a:extLst>
              </a:tr>
            </a:tbl>
          </a:graphicData>
        </a:graphic>
      </p:graphicFrame>
    </p:spTree>
    <p:extLst>
      <p:ext uri="{BB962C8B-B14F-4D97-AF65-F5344CB8AC3E}">
        <p14:creationId xmlns:p14="http://schemas.microsoft.com/office/powerpoint/2010/main" xmlns="" val="2633309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r>
              <a:rPr lang="en-US" b="1" dirty="0">
                <a:solidFill>
                  <a:schemeClr val="accent5">
                    <a:lumMod val="75000"/>
                  </a:schemeClr>
                </a:solidFill>
              </a:rPr>
              <a:t> </a:t>
            </a:r>
            <a:r>
              <a:rPr lang="en-US" b="1" dirty="0" smtClean="0">
                <a:solidFill>
                  <a:schemeClr val="accent5">
                    <a:lumMod val="75000"/>
                  </a:schemeClr>
                </a:solidFill>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 </a:t>
            </a:r>
            <a:r>
              <a:rPr lang="en-US" sz="3200" b="1" dirty="0">
                <a:solidFill>
                  <a:schemeClr val="accent5">
                    <a:lumMod val="75000"/>
                  </a:schemeClr>
                </a:solidFill>
                <a:latin typeface="+mn-lt"/>
              </a:rPr>
              <a:t>PDRA</a:t>
            </a:r>
            <a:r>
              <a:rPr lang="mk-MK" sz="3200" b="1" dirty="0">
                <a:solidFill>
                  <a:schemeClr val="accent5">
                    <a:lumMod val="75000"/>
                  </a:schemeClr>
                </a:solidFill>
                <a:latin typeface="+mn-lt"/>
              </a:rPr>
              <a:t>   </a:t>
            </a:r>
            <a:r>
              <a:rPr lang="en-US" sz="3200" b="1" dirty="0">
                <a:solidFill>
                  <a:schemeClr val="accent5">
                    <a:lumMod val="75000"/>
                  </a:schemeClr>
                </a:solidFill>
                <a:latin typeface="+mn-lt"/>
              </a:rPr>
              <a:t>G </a:t>
            </a:r>
            <a:r>
              <a:rPr lang="en-US" sz="3200" b="1" dirty="0" smtClean="0">
                <a:solidFill>
                  <a:schemeClr val="accent5">
                    <a:lumMod val="75000"/>
                  </a:schemeClr>
                </a:solidFill>
                <a:latin typeface="+mn-lt"/>
              </a:rPr>
              <a:t>02</a:t>
            </a:r>
            <a:endParaRPr lang="en-US" sz="3200" b="1"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14475" y="1090247"/>
            <a:ext cx="9267825" cy="3919904"/>
          </a:xfrm>
        </p:spPr>
      </p:pic>
      <p:graphicFrame>
        <p:nvGraphicFramePr>
          <p:cNvPr id="6" name="Table 5"/>
          <p:cNvGraphicFramePr>
            <a:graphicFrameLocks noGrp="1"/>
          </p:cNvGraphicFramePr>
          <p:nvPr>
            <p:extLst>
              <p:ext uri="{D42A27DB-BD31-4B8C-83A1-F6EECF244321}">
                <p14:modId xmlns:p14="http://schemas.microsoft.com/office/powerpoint/2010/main" xmlns="" val="176051658"/>
              </p:ext>
            </p:extLst>
          </p:nvPr>
        </p:nvGraphicFramePr>
        <p:xfrm>
          <a:off x="1047750" y="5010151"/>
          <a:ext cx="9925050" cy="529273"/>
        </p:xfrm>
        <a:graphic>
          <a:graphicData uri="http://schemas.openxmlformats.org/drawingml/2006/table">
            <a:tbl>
              <a:tblPr firstRow="1" firstCol="1" bandRow="1">
                <a:tableStyleId>{5C22544A-7EE6-4342-B048-85BDC9FD1C3A}</a:tableStyleId>
              </a:tblPr>
              <a:tblGrid>
                <a:gridCol w="1263004">
                  <a:extLst>
                    <a:ext uri="{9D8B030D-6E8A-4147-A177-3AD203B41FA5}">
                      <a16:colId xmlns:a16="http://schemas.microsoft.com/office/drawing/2014/main" xmlns="" val="1976880885"/>
                    </a:ext>
                  </a:extLst>
                </a:gridCol>
                <a:gridCol w="1882000">
                  <a:extLst>
                    <a:ext uri="{9D8B030D-6E8A-4147-A177-3AD203B41FA5}">
                      <a16:colId xmlns:a16="http://schemas.microsoft.com/office/drawing/2014/main" xmlns="" val="1537053868"/>
                    </a:ext>
                  </a:extLst>
                </a:gridCol>
                <a:gridCol w="4165723">
                  <a:extLst>
                    <a:ext uri="{9D8B030D-6E8A-4147-A177-3AD203B41FA5}">
                      <a16:colId xmlns:a16="http://schemas.microsoft.com/office/drawing/2014/main" xmlns="" val="2580403899"/>
                    </a:ext>
                  </a:extLst>
                </a:gridCol>
                <a:gridCol w="2614323">
                  <a:extLst>
                    <a:ext uri="{9D8B030D-6E8A-4147-A177-3AD203B41FA5}">
                      <a16:colId xmlns:a16="http://schemas.microsoft.com/office/drawing/2014/main" xmlns="" val="1156012729"/>
                    </a:ext>
                  </a:extLst>
                </a:gridCol>
              </a:tblGrid>
              <a:tr h="466723">
                <a:tc>
                  <a:txBody>
                    <a:bodyPr/>
                    <a:lstStyle/>
                    <a:p>
                      <a:pPr marL="0" marR="0">
                        <a:lnSpc>
                          <a:spcPct val="107000"/>
                        </a:lnSpc>
                        <a:spcBef>
                          <a:spcPts val="0"/>
                        </a:spcBef>
                        <a:spcAft>
                          <a:spcPts val="2250"/>
                        </a:spcAft>
                      </a:pPr>
                      <a:r>
                        <a:rPr lang="en-US" sz="1600" dirty="0">
                          <a:effectLst/>
                        </a:rPr>
                        <a:t>PDRA 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Карактеристики на    UAS</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      Главни карактеристики на                                                                                                        операционите работи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Типични операции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220023977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621040900"/>
              </p:ext>
            </p:extLst>
          </p:nvPr>
        </p:nvGraphicFramePr>
        <p:xfrm>
          <a:off x="1047749" y="5539425"/>
          <a:ext cx="9925050" cy="1318576"/>
        </p:xfrm>
        <a:graphic>
          <a:graphicData uri="http://schemas.openxmlformats.org/drawingml/2006/table">
            <a:tbl>
              <a:tblPr firstRow="1" firstCol="1" bandRow="1">
                <a:tableStyleId>{5C22544A-7EE6-4342-B048-85BDC9FD1C3A}</a:tableStyleId>
              </a:tblPr>
              <a:tblGrid>
                <a:gridCol w="1263004">
                  <a:extLst>
                    <a:ext uri="{9D8B030D-6E8A-4147-A177-3AD203B41FA5}">
                      <a16:colId xmlns:a16="http://schemas.microsoft.com/office/drawing/2014/main" xmlns="" val="3244609085"/>
                    </a:ext>
                  </a:extLst>
                </a:gridCol>
                <a:gridCol w="1882000">
                  <a:extLst>
                    <a:ext uri="{9D8B030D-6E8A-4147-A177-3AD203B41FA5}">
                      <a16:colId xmlns:a16="http://schemas.microsoft.com/office/drawing/2014/main" xmlns="" val="382860815"/>
                    </a:ext>
                  </a:extLst>
                </a:gridCol>
                <a:gridCol w="4165723">
                  <a:extLst>
                    <a:ext uri="{9D8B030D-6E8A-4147-A177-3AD203B41FA5}">
                      <a16:colId xmlns:a16="http://schemas.microsoft.com/office/drawing/2014/main" xmlns="" val="3796380706"/>
                    </a:ext>
                  </a:extLst>
                </a:gridCol>
                <a:gridCol w="2614323">
                  <a:extLst>
                    <a:ext uri="{9D8B030D-6E8A-4147-A177-3AD203B41FA5}">
                      <a16:colId xmlns:a16="http://schemas.microsoft.com/office/drawing/2014/main" xmlns="" val="2182057633"/>
                    </a:ext>
                  </a:extLst>
                </a:gridCol>
              </a:tblGrid>
              <a:tr h="1318576">
                <a:tc>
                  <a:txBody>
                    <a:bodyPr/>
                    <a:lstStyle/>
                    <a:p>
                      <a:pPr marL="0" marR="0">
                        <a:lnSpc>
                          <a:spcPct val="107000"/>
                        </a:lnSpc>
                        <a:spcBef>
                          <a:spcPts val="0"/>
                        </a:spcBef>
                        <a:spcAft>
                          <a:spcPts val="2250"/>
                        </a:spcAft>
                      </a:pPr>
                      <a:r>
                        <a:rPr lang="en-US" sz="1600" dirty="0">
                          <a:effectLst/>
                        </a:rPr>
                        <a:t> </a:t>
                      </a:r>
                      <a:r>
                        <a:rPr lang="en-US" sz="1600" dirty="0" smtClean="0">
                          <a:effectLst/>
                        </a:rPr>
                        <a:t>PDRA-G02</a:t>
                      </a:r>
                      <a:endParaRPr lang="en-US" sz="1600" dirty="0">
                        <a:effectLst/>
                      </a:endParaRPr>
                    </a:p>
                    <a:p>
                      <a:pPr marL="0" marR="0">
                        <a:lnSpc>
                          <a:spcPct val="107000"/>
                        </a:lnSpc>
                        <a:spcBef>
                          <a:spcPts val="0"/>
                        </a:spcBef>
                        <a:spcAft>
                          <a:spcPts val="2250"/>
                        </a:spcAft>
                      </a:pPr>
                      <a:r>
                        <a:rPr lang="en-US" sz="1600" dirty="0">
                          <a:effectLst/>
                        </a:rPr>
                        <a:t>AMC 3 Chapter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a:t>
                      </a:r>
                    </a:p>
                    <a:p>
                      <a:pPr marL="0" marR="0">
                        <a:lnSpc>
                          <a:spcPct val="107000"/>
                        </a:lnSpc>
                        <a:spcBef>
                          <a:spcPts val="0"/>
                        </a:spcBef>
                        <a:spcAft>
                          <a:spcPts val="2250"/>
                        </a:spcAft>
                      </a:pPr>
                      <a:r>
                        <a:rPr lang="mk-MK" sz="1600" noProof="0" dirty="0" smtClean="0">
                          <a:effectLst/>
                        </a:rPr>
                        <a:t>Максимална димензија 3 m</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285750" marR="0">
                        <a:lnSpc>
                          <a:spcPct val="107000"/>
                        </a:lnSpc>
                        <a:spcBef>
                          <a:spcPts val="0"/>
                        </a:spcBef>
                        <a:spcAft>
                          <a:spcPts val="0"/>
                        </a:spcAft>
                      </a:pPr>
                      <a:r>
                        <a:rPr lang="mk-MK" sz="1600" noProof="0" dirty="0" smtClean="0">
                          <a:effectLst/>
                        </a:rPr>
                        <a:t> BVLOS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над ретко населена област;</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Сегрегиран воздушен простор (Висина на сегрегираниот воздушен простор).</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a:t>
                      </a:r>
                    </a:p>
                    <a:p>
                      <a:pPr marL="0" marR="0">
                        <a:lnSpc>
                          <a:spcPct val="107000"/>
                        </a:lnSpc>
                        <a:spcBef>
                          <a:spcPts val="0"/>
                        </a:spcBef>
                        <a:spcAft>
                          <a:spcPts val="2250"/>
                        </a:spcAft>
                      </a:pPr>
                      <a:r>
                        <a:rPr lang="mk-MK" sz="1600" noProof="0" dirty="0" smtClean="0">
                          <a:effectLst/>
                        </a:rPr>
                        <a:t>Целиот опсег на операции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1191364316"/>
                  </a:ext>
                </a:extLst>
              </a:tr>
            </a:tbl>
          </a:graphicData>
        </a:graphic>
      </p:graphicFrame>
    </p:spTree>
    <p:extLst>
      <p:ext uri="{BB962C8B-B14F-4D97-AF65-F5344CB8AC3E}">
        <p14:creationId xmlns:p14="http://schemas.microsoft.com/office/powerpoint/2010/main" xmlns="" val="352202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accent5">
                    <a:lumMod val="75000"/>
                  </a:schemeClr>
                </a:solidFill>
              </a:rPr>
              <a:t>                          </a:t>
            </a:r>
            <a:r>
              <a:rPr lang="mk-MK" sz="3200" b="1" dirty="0" smtClean="0">
                <a:solidFill>
                  <a:schemeClr val="accent5">
                    <a:lumMod val="75000"/>
                  </a:schemeClr>
                </a:solidFill>
              </a:rPr>
              <a:t>Посебна </a:t>
            </a:r>
            <a:r>
              <a:rPr lang="mk-MK" sz="3200" b="1" dirty="0">
                <a:solidFill>
                  <a:schemeClr val="accent5">
                    <a:lumMod val="75000"/>
                  </a:schemeClr>
                </a:solidFill>
              </a:rPr>
              <a:t>категорија – </a:t>
            </a:r>
            <a:r>
              <a:rPr lang="en-US" sz="3200" b="1" dirty="0">
                <a:solidFill>
                  <a:schemeClr val="accent5">
                    <a:lumMod val="75000"/>
                  </a:schemeClr>
                </a:solidFill>
              </a:rPr>
              <a:t>PDRA</a:t>
            </a:r>
            <a:r>
              <a:rPr lang="mk-MK" sz="3200" b="1" dirty="0">
                <a:solidFill>
                  <a:schemeClr val="accent5">
                    <a:lumMod val="75000"/>
                  </a:schemeClr>
                </a:solidFill>
              </a:rPr>
              <a:t>   </a:t>
            </a:r>
            <a:r>
              <a:rPr lang="en-US" sz="3200" b="1" dirty="0">
                <a:solidFill>
                  <a:schemeClr val="accent5">
                    <a:lumMod val="75000"/>
                  </a:schemeClr>
                </a:solidFill>
              </a:rPr>
              <a:t>G </a:t>
            </a:r>
            <a:r>
              <a:rPr lang="en-US" sz="3200" b="1" dirty="0" smtClean="0">
                <a:solidFill>
                  <a:schemeClr val="accent5">
                    <a:lumMod val="75000"/>
                  </a:schemeClr>
                </a:solidFill>
              </a:rPr>
              <a:t>03</a:t>
            </a:r>
            <a:endParaRPr lang="en-US" sz="3200"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04901" y="1108075"/>
            <a:ext cx="10172700" cy="3883023"/>
          </a:xfrm>
        </p:spPr>
      </p:pic>
      <p:graphicFrame>
        <p:nvGraphicFramePr>
          <p:cNvPr id="6" name="Table 5"/>
          <p:cNvGraphicFramePr>
            <a:graphicFrameLocks noGrp="1"/>
          </p:cNvGraphicFramePr>
          <p:nvPr>
            <p:extLst>
              <p:ext uri="{D42A27DB-BD31-4B8C-83A1-F6EECF244321}">
                <p14:modId xmlns:p14="http://schemas.microsoft.com/office/powerpoint/2010/main" xmlns="" val="3279402483"/>
              </p:ext>
            </p:extLst>
          </p:nvPr>
        </p:nvGraphicFramePr>
        <p:xfrm>
          <a:off x="838200" y="4991099"/>
          <a:ext cx="10572749" cy="561975"/>
        </p:xfrm>
        <a:graphic>
          <a:graphicData uri="http://schemas.openxmlformats.org/drawingml/2006/table">
            <a:tbl>
              <a:tblPr firstRow="1" firstCol="1" bandRow="1">
                <a:tableStyleId>{5C22544A-7EE6-4342-B048-85BDC9FD1C3A}</a:tableStyleId>
              </a:tblPr>
              <a:tblGrid>
                <a:gridCol w="1345426">
                  <a:extLst>
                    <a:ext uri="{9D8B030D-6E8A-4147-A177-3AD203B41FA5}">
                      <a16:colId xmlns:a16="http://schemas.microsoft.com/office/drawing/2014/main" xmlns="" val="3186655833"/>
                    </a:ext>
                  </a:extLst>
                </a:gridCol>
                <a:gridCol w="2004817">
                  <a:extLst>
                    <a:ext uri="{9D8B030D-6E8A-4147-A177-3AD203B41FA5}">
                      <a16:colId xmlns:a16="http://schemas.microsoft.com/office/drawing/2014/main" xmlns="" val="2418561474"/>
                    </a:ext>
                  </a:extLst>
                </a:gridCol>
                <a:gridCol w="4437575">
                  <a:extLst>
                    <a:ext uri="{9D8B030D-6E8A-4147-A177-3AD203B41FA5}">
                      <a16:colId xmlns:a16="http://schemas.microsoft.com/office/drawing/2014/main" xmlns="" val="230744562"/>
                    </a:ext>
                  </a:extLst>
                </a:gridCol>
                <a:gridCol w="2784931">
                  <a:extLst>
                    <a:ext uri="{9D8B030D-6E8A-4147-A177-3AD203B41FA5}">
                      <a16:colId xmlns:a16="http://schemas.microsoft.com/office/drawing/2014/main" xmlns="" val="4006546245"/>
                    </a:ext>
                  </a:extLst>
                </a:gridCol>
              </a:tblGrid>
              <a:tr h="561975">
                <a:tc>
                  <a:txBody>
                    <a:bodyPr/>
                    <a:lstStyle/>
                    <a:p>
                      <a:pPr marL="0" marR="0">
                        <a:lnSpc>
                          <a:spcPct val="107000"/>
                        </a:lnSpc>
                        <a:spcBef>
                          <a:spcPts val="0"/>
                        </a:spcBef>
                        <a:spcAft>
                          <a:spcPts val="2250"/>
                        </a:spcAft>
                      </a:pPr>
                      <a:r>
                        <a:rPr lang="en-US" sz="1600" dirty="0">
                          <a:effectLst/>
                        </a:rPr>
                        <a:t>PDRA 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Карактеристики на    UAS</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      Главни карактеристики на                                                                                                        операционите работи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gn="ctr">
                        <a:lnSpc>
                          <a:spcPct val="107000"/>
                        </a:lnSpc>
                        <a:spcBef>
                          <a:spcPts val="0"/>
                        </a:spcBef>
                        <a:spcAft>
                          <a:spcPts val="2250"/>
                        </a:spcAft>
                      </a:pPr>
                      <a:r>
                        <a:rPr lang="mk-MK" sz="1600" noProof="0" dirty="0" smtClean="0">
                          <a:effectLst/>
                        </a:rPr>
                        <a:t>Типични операции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157174019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871979061"/>
              </p:ext>
            </p:extLst>
          </p:nvPr>
        </p:nvGraphicFramePr>
        <p:xfrm>
          <a:off x="838201" y="5562600"/>
          <a:ext cx="10572748" cy="1381124"/>
        </p:xfrm>
        <a:graphic>
          <a:graphicData uri="http://schemas.openxmlformats.org/drawingml/2006/table">
            <a:tbl>
              <a:tblPr firstRow="1" firstCol="1" bandRow="1">
                <a:tableStyleId>{5C22544A-7EE6-4342-B048-85BDC9FD1C3A}</a:tableStyleId>
              </a:tblPr>
              <a:tblGrid>
                <a:gridCol w="1345426">
                  <a:extLst>
                    <a:ext uri="{9D8B030D-6E8A-4147-A177-3AD203B41FA5}">
                      <a16:colId xmlns:a16="http://schemas.microsoft.com/office/drawing/2014/main" xmlns="" val="2021025006"/>
                    </a:ext>
                  </a:extLst>
                </a:gridCol>
                <a:gridCol w="2004817">
                  <a:extLst>
                    <a:ext uri="{9D8B030D-6E8A-4147-A177-3AD203B41FA5}">
                      <a16:colId xmlns:a16="http://schemas.microsoft.com/office/drawing/2014/main" xmlns="" val="4280130095"/>
                    </a:ext>
                  </a:extLst>
                </a:gridCol>
                <a:gridCol w="4437573">
                  <a:extLst>
                    <a:ext uri="{9D8B030D-6E8A-4147-A177-3AD203B41FA5}">
                      <a16:colId xmlns:a16="http://schemas.microsoft.com/office/drawing/2014/main" xmlns="" val="159807032"/>
                    </a:ext>
                  </a:extLst>
                </a:gridCol>
                <a:gridCol w="2784932">
                  <a:extLst>
                    <a:ext uri="{9D8B030D-6E8A-4147-A177-3AD203B41FA5}">
                      <a16:colId xmlns:a16="http://schemas.microsoft.com/office/drawing/2014/main" xmlns="" val="2283341038"/>
                    </a:ext>
                  </a:extLst>
                </a:gridCol>
              </a:tblGrid>
              <a:tr h="1381124">
                <a:tc>
                  <a:txBody>
                    <a:bodyPr/>
                    <a:lstStyle/>
                    <a:p>
                      <a:pPr marL="0" marR="0">
                        <a:lnSpc>
                          <a:spcPct val="107000"/>
                        </a:lnSpc>
                        <a:spcBef>
                          <a:spcPts val="0"/>
                        </a:spcBef>
                        <a:spcAft>
                          <a:spcPts val="2250"/>
                        </a:spcAft>
                      </a:pPr>
                      <a:r>
                        <a:rPr lang="en-US" sz="1600" dirty="0">
                          <a:effectLst/>
                        </a:rPr>
                        <a:t> </a:t>
                      </a:r>
                      <a:r>
                        <a:rPr lang="en-US" sz="1600" dirty="0" smtClean="0">
                          <a:effectLst/>
                        </a:rPr>
                        <a:t>PDRA-G03</a:t>
                      </a:r>
                      <a:endParaRPr lang="en-US" sz="1600" dirty="0">
                        <a:effectLst/>
                      </a:endParaRPr>
                    </a:p>
                    <a:p>
                      <a:pPr marL="0" marR="0">
                        <a:lnSpc>
                          <a:spcPct val="107000"/>
                        </a:lnSpc>
                        <a:spcBef>
                          <a:spcPts val="0"/>
                        </a:spcBef>
                        <a:spcAft>
                          <a:spcPts val="2250"/>
                        </a:spcAft>
                      </a:pPr>
                      <a:r>
                        <a:rPr lang="en-US" sz="1600" dirty="0">
                          <a:effectLst/>
                        </a:rPr>
                        <a:t>AMC 6 Chapter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Максимална димензија 3 m</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285750" marR="0">
                        <a:lnSpc>
                          <a:spcPct val="107000"/>
                        </a:lnSpc>
                        <a:spcBef>
                          <a:spcPts val="0"/>
                        </a:spcBef>
                        <a:spcAft>
                          <a:spcPts val="0"/>
                        </a:spcAft>
                      </a:pPr>
                      <a:r>
                        <a:rPr lang="mk-MK" sz="1600" noProof="0" dirty="0" smtClean="0">
                          <a:effectLst/>
                        </a:rPr>
                        <a:t>  BVLOS;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над ретко населена област;</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mk-MK" sz="1600" noProof="0" dirty="0" smtClean="0">
                          <a:effectLst/>
                        </a:rPr>
                        <a:t>Контролиран или неконтролиран воздушен простор блиску до пречки како што е дефинирано во PDRA</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2250"/>
                        </a:spcAft>
                      </a:pPr>
                      <a:r>
                        <a:rPr lang="mk-MK" sz="1600" noProof="0" dirty="0" smtClean="0">
                          <a:effectLst/>
                        </a:rPr>
                        <a:t> Линеарни инспекции, земјоделски работи</a:t>
                      </a:r>
                      <a:endParaRPr lang="mk-MK"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xmlns="" val="1592118725"/>
                  </a:ext>
                </a:extLst>
              </a:tr>
            </a:tbl>
          </a:graphicData>
        </a:graphic>
      </p:graphicFrame>
    </p:spTree>
    <p:extLst>
      <p:ext uri="{BB962C8B-B14F-4D97-AF65-F5344CB8AC3E}">
        <p14:creationId xmlns:p14="http://schemas.microsoft.com/office/powerpoint/2010/main" xmlns="" val="845790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latin typeface="+mn-lt"/>
              </a:rPr>
              <a:t>               </a:t>
            </a:r>
            <a:r>
              <a:rPr lang="mk-MK" sz="3200" b="1" dirty="0" smtClean="0">
                <a:solidFill>
                  <a:schemeClr val="accent5">
                    <a:lumMod val="75000"/>
                  </a:schemeClr>
                </a:solidFill>
                <a:latin typeface="+mn-lt"/>
              </a:rPr>
              <a:t>Посебна категорија – Стандардно сценарио</a:t>
            </a:r>
            <a:endParaRPr lang="en-US" sz="3200" b="1" dirty="0">
              <a:solidFill>
                <a:schemeClr val="accent5">
                  <a:lumMod val="75000"/>
                </a:schemeClr>
              </a:solidFill>
              <a:latin typeface="+mn-lt"/>
            </a:endParaRPr>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46449" y="1390262"/>
            <a:ext cx="10515600" cy="4935893"/>
          </a:xfrm>
        </p:spPr>
      </p:pic>
      <p:pic>
        <p:nvPicPr>
          <p:cNvPr id="5" name="Picture 4"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6" name="Round Single Corner Rectangle 5"/>
          <p:cNvSpPr/>
          <p:nvPr/>
        </p:nvSpPr>
        <p:spPr>
          <a:xfrm>
            <a:off x="1026366" y="1520890"/>
            <a:ext cx="8332237" cy="559837"/>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800" b="1" dirty="0">
                <a:solidFill>
                  <a:schemeClr val="accent5">
                    <a:lumMod val="75000"/>
                  </a:schemeClr>
                </a:solidFill>
              </a:rPr>
              <a:t>Посебна категорија – Стандардно сценарио</a:t>
            </a:r>
            <a:endParaRPr lang="en-US" sz="2800" dirty="0"/>
          </a:p>
        </p:txBody>
      </p:sp>
      <p:sp>
        <p:nvSpPr>
          <p:cNvPr id="7" name="Round Single Corner Rectangle 6"/>
          <p:cNvSpPr/>
          <p:nvPr/>
        </p:nvSpPr>
        <p:spPr>
          <a:xfrm>
            <a:off x="1810139" y="2080728"/>
            <a:ext cx="6960637" cy="401216"/>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b="1" dirty="0" smtClean="0">
                <a:solidFill>
                  <a:schemeClr val="accent5">
                    <a:lumMod val="75000"/>
                  </a:schemeClr>
                </a:solidFill>
              </a:rPr>
              <a:t>Развиен од </a:t>
            </a:r>
            <a:r>
              <a:rPr lang="en-US" b="1" dirty="0" smtClean="0">
                <a:solidFill>
                  <a:schemeClr val="accent5">
                    <a:lumMod val="75000"/>
                  </a:schemeClr>
                </a:solidFill>
              </a:rPr>
              <a:t>EASA </a:t>
            </a:r>
            <a:r>
              <a:rPr lang="mk-MK" b="1" dirty="0" smtClean="0">
                <a:solidFill>
                  <a:schemeClr val="accent5">
                    <a:lumMod val="75000"/>
                  </a:schemeClr>
                </a:solidFill>
              </a:rPr>
              <a:t>како поедноставување за </a:t>
            </a:r>
            <a:r>
              <a:rPr lang="en-US" b="1" dirty="0" smtClean="0">
                <a:solidFill>
                  <a:schemeClr val="accent5">
                    <a:lumMod val="75000"/>
                  </a:schemeClr>
                </a:solidFill>
              </a:rPr>
              <a:t>UAS </a:t>
            </a:r>
            <a:r>
              <a:rPr lang="mk-MK" b="1" dirty="0" smtClean="0">
                <a:solidFill>
                  <a:schemeClr val="accent5">
                    <a:lumMod val="75000"/>
                  </a:schemeClr>
                </a:solidFill>
              </a:rPr>
              <a:t>операторите</a:t>
            </a:r>
            <a:endParaRPr lang="en-US" b="1" dirty="0">
              <a:solidFill>
                <a:schemeClr val="accent5">
                  <a:lumMod val="75000"/>
                </a:schemeClr>
              </a:solidFill>
            </a:endParaRPr>
          </a:p>
        </p:txBody>
      </p:sp>
      <p:sp>
        <p:nvSpPr>
          <p:cNvPr id="8" name="Oval 7"/>
          <p:cNvSpPr/>
          <p:nvPr/>
        </p:nvSpPr>
        <p:spPr>
          <a:xfrm>
            <a:off x="1474237" y="2583143"/>
            <a:ext cx="1894114" cy="85052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k-MK" sz="1600" dirty="0" smtClean="0">
                <a:solidFill>
                  <a:srgbClr val="002060"/>
                </a:solidFill>
              </a:rPr>
              <a:t>Оперативно сценарио со низок ризик</a:t>
            </a:r>
            <a:endParaRPr lang="en-US" sz="1600" dirty="0">
              <a:solidFill>
                <a:srgbClr val="002060"/>
              </a:solidFill>
            </a:endParaRPr>
          </a:p>
        </p:txBody>
      </p:sp>
      <p:sp>
        <p:nvSpPr>
          <p:cNvPr id="9" name="Round Single Corner Rectangle 8"/>
          <p:cNvSpPr/>
          <p:nvPr/>
        </p:nvSpPr>
        <p:spPr>
          <a:xfrm>
            <a:off x="7492482" y="2583143"/>
            <a:ext cx="2967134" cy="682571"/>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1600" dirty="0" smtClean="0">
                <a:solidFill>
                  <a:schemeClr val="accent5">
                    <a:lumMod val="75000"/>
                  </a:schemeClr>
                </a:solidFill>
              </a:rPr>
              <a:t>Да се спроведат детални мерки за ублажување</a:t>
            </a:r>
            <a:endParaRPr lang="en-US" sz="1600" dirty="0">
              <a:solidFill>
                <a:schemeClr val="accent5">
                  <a:lumMod val="75000"/>
                </a:schemeClr>
              </a:solidFill>
            </a:endParaRPr>
          </a:p>
        </p:txBody>
      </p:sp>
      <p:sp>
        <p:nvSpPr>
          <p:cNvPr id="10" name="Round Single Corner Rectangle 9"/>
          <p:cNvSpPr/>
          <p:nvPr/>
        </p:nvSpPr>
        <p:spPr>
          <a:xfrm>
            <a:off x="7744409" y="4124131"/>
            <a:ext cx="2715208" cy="475861"/>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1600" dirty="0" smtClean="0">
                <a:solidFill>
                  <a:schemeClr val="accent5">
                    <a:lumMod val="75000"/>
                  </a:schemeClr>
                </a:solidFill>
              </a:rPr>
              <a:t>Додаток на Регулатива </a:t>
            </a:r>
            <a:r>
              <a:rPr lang="en-US" sz="1600" dirty="0" smtClean="0">
                <a:solidFill>
                  <a:schemeClr val="accent5">
                    <a:lumMod val="75000"/>
                  </a:schemeClr>
                </a:solidFill>
              </a:rPr>
              <a:t>EU 2019/947</a:t>
            </a:r>
            <a:endParaRPr lang="en-US" sz="1600" dirty="0">
              <a:solidFill>
                <a:schemeClr val="accent5">
                  <a:lumMod val="75000"/>
                </a:schemeClr>
              </a:solidFill>
            </a:endParaRPr>
          </a:p>
        </p:txBody>
      </p:sp>
      <p:sp>
        <p:nvSpPr>
          <p:cNvPr id="11" name="Round Single Corner Rectangle 10"/>
          <p:cNvSpPr/>
          <p:nvPr/>
        </p:nvSpPr>
        <p:spPr>
          <a:xfrm>
            <a:off x="2407297" y="4469363"/>
            <a:ext cx="746449" cy="382555"/>
          </a:xfrm>
          <a:prstGeom prst="round1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k-MK" dirty="0" smtClean="0">
                <a:solidFill>
                  <a:schemeClr val="accent5">
                    <a:lumMod val="75000"/>
                  </a:schemeClr>
                </a:solidFill>
              </a:rPr>
              <a:t>АЦВ</a:t>
            </a:r>
            <a:endParaRPr lang="en-US" dirty="0">
              <a:solidFill>
                <a:schemeClr val="accent5">
                  <a:lumMod val="75000"/>
                </a:schemeClr>
              </a:solidFill>
            </a:endParaRPr>
          </a:p>
        </p:txBody>
      </p:sp>
      <p:sp>
        <p:nvSpPr>
          <p:cNvPr id="12" name="Round Single Corner Rectangle 11"/>
          <p:cNvSpPr/>
          <p:nvPr/>
        </p:nvSpPr>
        <p:spPr>
          <a:xfrm>
            <a:off x="4879909" y="4348065"/>
            <a:ext cx="1492898" cy="251927"/>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1600" dirty="0" smtClean="0">
                <a:solidFill>
                  <a:schemeClr val="accent5">
                    <a:lumMod val="50000"/>
                  </a:schemeClr>
                </a:solidFill>
              </a:rPr>
              <a:t>декларација</a:t>
            </a:r>
            <a:endParaRPr lang="en-US" sz="1600" dirty="0">
              <a:solidFill>
                <a:schemeClr val="accent5">
                  <a:lumMod val="50000"/>
                </a:schemeClr>
              </a:solidFill>
            </a:endParaRPr>
          </a:p>
        </p:txBody>
      </p:sp>
      <p:sp>
        <p:nvSpPr>
          <p:cNvPr id="13" name="Round Single Corner Rectangle 12"/>
          <p:cNvSpPr/>
          <p:nvPr/>
        </p:nvSpPr>
        <p:spPr>
          <a:xfrm>
            <a:off x="4525347" y="5635690"/>
            <a:ext cx="2220685" cy="438539"/>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1600" dirty="0" smtClean="0">
                <a:solidFill>
                  <a:schemeClr val="accent5">
                    <a:lumMod val="50000"/>
                  </a:schemeClr>
                </a:solidFill>
              </a:rPr>
              <a:t>Потврда за прием и комплетност</a:t>
            </a:r>
            <a:endParaRPr lang="en-US" sz="1600" dirty="0">
              <a:solidFill>
                <a:schemeClr val="accent5">
                  <a:lumMod val="50000"/>
                </a:schemeClr>
              </a:solidFill>
            </a:endParaRPr>
          </a:p>
        </p:txBody>
      </p:sp>
    </p:spTree>
    <p:extLst>
      <p:ext uri="{BB962C8B-B14F-4D97-AF65-F5344CB8AC3E}">
        <p14:creationId xmlns:p14="http://schemas.microsoft.com/office/powerpoint/2010/main" xmlns="" val="1815677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accent5">
                    <a:lumMod val="75000"/>
                  </a:schemeClr>
                </a:solidFill>
                <a:latin typeface="+mn-lt"/>
              </a:rPr>
              <a:t>                </a:t>
            </a:r>
            <a:r>
              <a:rPr lang="mk-MK" sz="3200" b="1" dirty="0" smtClean="0">
                <a:solidFill>
                  <a:schemeClr val="accent5">
                    <a:lumMod val="75000"/>
                  </a:schemeClr>
                </a:solidFill>
                <a:latin typeface="+mn-lt"/>
              </a:rPr>
              <a:t>Посебна </a:t>
            </a:r>
            <a:r>
              <a:rPr lang="mk-MK" sz="3200" b="1" dirty="0">
                <a:solidFill>
                  <a:schemeClr val="accent5">
                    <a:lumMod val="75000"/>
                  </a:schemeClr>
                </a:solidFill>
                <a:latin typeface="+mn-lt"/>
              </a:rPr>
              <a:t>категорија – Стандардно сценарио</a:t>
            </a:r>
            <a:endParaRPr lang="en-US" sz="3200" b="1" dirty="0">
              <a:latin typeface="+mn-lt"/>
            </a:endParaRPr>
          </a:p>
        </p:txBody>
      </p:sp>
      <p:sp>
        <p:nvSpPr>
          <p:cNvPr id="3" name="Content Placeholder 2"/>
          <p:cNvSpPr>
            <a:spLocks noGrp="1"/>
          </p:cNvSpPr>
          <p:nvPr>
            <p:ph idx="1"/>
          </p:nvPr>
        </p:nvSpPr>
        <p:spPr>
          <a:xfrm>
            <a:off x="0" y="1107831"/>
            <a:ext cx="12192000" cy="575017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mk-MK" sz="2200" b="1" dirty="0" smtClean="0">
                <a:solidFill>
                  <a:schemeClr val="accent5">
                    <a:lumMod val="50000"/>
                  </a:schemeClr>
                </a:solidFill>
              </a:rPr>
              <a:t>Што е STS ?</a:t>
            </a:r>
            <a:endParaRPr lang="mk-MK" sz="2200" dirty="0" smtClean="0">
              <a:solidFill>
                <a:schemeClr val="accent5">
                  <a:lumMod val="50000"/>
                </a:schemeClr>
              </a:solidFill>
            </a:endParaRPr>
          </a:p>
          <a:p>
            <a:r>
              <a:rPr lang="mk-MK" sz="2200" dirty="0" smtClean="0"/>
              <a:t>Европското </a:t>
            </a:r>
            <a:r>
              <a:rPr lang="mk-MK" sz="2200" b="1" dirty="0" smtClean="0"/>
              <a:t>стандардно сценарио (STS)</a:t>
            </a:r>
            <a:r>
              <a:rPr lang="mk-MK" sz="2200" dirty="0" smtClean="0"/>
              <a:t> е однапред дефинирана операција, опишана во Додаток 1 на Регулативата (ЕУ) 2019/947. Тоа е една од различните можности за операторите да започнат со своите операции.</a:t>
            </a:r>
          </a:p>
          <a:p>
            <a:r>
              <a:rPr lang="mk-MK" sz="2200" dirty="0" smtClean="0"/>
              <a:t>Од операторот не се бара да добие оперативно овластување за да спроведе операција покриена со STS. Значи, прво треба да се провери дали операцијата може да се смести под STS. Ако е така, тогаш е доволно поднесување декларација до Агенција за цивилно воздухопловство каде што операторот е регистриран.</a:t>
            </a:r>
          </a:p>
          <a:p>
            <a:r>
              <a:rPr lang="mk-MK" sz="2200" b="1" dirty="0" smtClean="0">
                <a:solidFill>
                  <a:schemeClr val="accent5">
                    <a:lumMod val="50000"/>
                  </a:schemeClr>
                </a:solidFill>
              </a:rPr>
              <a:t>Досега се објавени две EU STS;</a:t>
            </a:r>
          </a:p>
          <a:p>
            <a:pPr lvl="0"/>
            <a:r>
              <a:rPr lang="mk-MK" sz="2200" dirty="0" smtClean="0"/>
              <a:t>STS 01 – VLOS на контролирана површина во населена средина, со UAS C5 класа</a:t>
            </a:r>
          </a:p>
          <a:p>
            <a:pPr lvl="0"/>
            <a:r>
              <a:rPr lang="mk-MK" sz="2200" dirty="0" smtClean="0"/>
              <a:t>STS 02 – BVLOS со набљудувачи на воздушен простор над контролиран простор, со UAS C6 класа</a:t>
            </a:r>
          </a:p>
          <a:p>
            <a:r>
              <a:rPr lang="mk-MK" sz="2200" dirty="0" smtClean="0"/>
              <a:t> </a:t>
            </a:r>
            <a:r>
              <a:rPr lang="mk-MK" sz="2200" b="1" dirty="0" smtClean="0">
                <a:solidFill>
                  <a:schemeClr val="accent5">
                    <a:lumMod val="50000"/>
                  </a:schemeClr>
                </a:solidFill>
              </a:rPr>
              <a:t>Како да се работи во STS</a:t>
            </a:r>
            <a:endParaRPr lang="mk-MK" sz="2200" dirty="0" smtClean="0">
              <a:solidFill>
                <a:schemeClr val="accent5">
                  <a:lumMod val="50000"/>
                </a:schemeClr>
              </a:solidFill>
            </a:endParaRPr>
          </a:p>
          <a:p>
            <a:pPr lvl="0"/>
            <a:r>
              <a:rPr lang="mk-MK" sz="2200" dirty="0" smtClean="0"/>
              <a:t>Пред да започне операцијата, од операторот се бара да достави </a:t>
            </a:r>
            <a:r>
              <a:rPr lang="mk-MK" sz="2200" dirty="0" smtClean="0">
                <a:hlinkClick r:id="rId2"/>
              </a:rPr>
              <a:t>декларација (во која ќе наведе дали имаат намера да спроведуваат STS 01 или 02)</a:t>
            </a:r>
            <a:r>
              <a:rPr lang="mk-MK" sz="2200" dirty="0" smtClean="0"/>
              <a:t>  до Агенцијата за цивилно воздухопловство во државата каде што е регистриран како оператор;</a:t>
            </a:r>
          </a:p>
          <a:p>
            <a:pPr lvl="0"/>
            <a:r>
              <a:rPr lang="mk-MK" sz="2200" dirty="0" smtClean="0"/>
              <a:t>Штом Агенцијата за цивилно воздухопловство ќе обезбеди потврда за прием и комплетност, операторот може да ја започне операцијата, во границите на стандардното сценарио.</a:t>
            </a:r>
          </a:p>
          <a:p>
            <a:endParaRPr lang="mk-MK" sz="2000" dirty="0" smtClean="0"/>
          </a:p>
          <a:p>
            <a:endParaRPr lang="mk-MK" dirty="0"/>
          </a:p>
        </p:txBody>
      </p:sp>
      <p:pic>
        <p:nvPicPr>
          <p:cNvPr id="4" name="Picture 3"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2246132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521"/>
            <a:ext cx="12192000" cy="1584767"/>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solidFill>
                  <a:schemeClr val="accent5">
                    <a:lumMod val="75000"/>
                  </a:schemeClr>
                </a:solidFill>
                <a:latin typeface="+mn-lt"/>
              </a:rPr>
              <a:t/>
            </a:r>
            <a:br>
              <a:rPr lang="en-US" sz="3200" dirty="0" smtClean="0">
                <a:solidFill>
                  <a:schemeClr val="accent5">
                    <a:lumMod val="75000"/>
                  </a:schemeClr>
                </a:solidFill>
                <a:latin typeface="+mn-lt"/>
              </a:rPr>
            </a:br>
            <a:r>
              <a:rPr lang="en-US" sz="3200" dirty="0">
                <a:solidFill>
                  <a:schemeClr val="accent5">
                    <a:lumMod val="75000"/>
                  </a:schemeClr>
                </a:solidFill>
                <a:latin typeface="+mn-lt"/>
              </a:rPr>
              <a:t> </a:t>
            </a:r>
            <a:r>
              <a:rPr lang="en-US" sz="3200" dirty="0" smtClean="0">
                <a:solidFill>
                  <a:schemeClr val="accent5">
                    <a:lumMod val="75000"/>
                  </a:schemeClr>
                </a:solidFill>
                <a:latin typeface="+mn-lt"/>
              </a:rPr>
              <a:t>                    </a:t>
            </a:r>
            <a:r>
              <a:rPr lang="mk-MK" sz="3200" dirty="0" smtClean="0">
                <a:solidFill>
                  <a:schemeClr val="accent5">
                    <a:lumMod val="75000"/>
                  </a:schemeClr>
                </a:solidFill>
                <a:latin typeface="+mn-lt"/>
              </a:rPr>
              <a:t>   </a:t>
            </a:r>
            <a:r>
              <a:rPr lang="mk-MK" sz="3200" b="1" dirty="0" smtClean="0">
                <a:solidFill>
                  <a:schemeClr val="accent5">
                    <a:lumMod val="75000"/>
                  </a:schemeClr>
                </a:solidFill>
                <a:latin typeface="+mn-lt"/>
              </a:rPr>
              <a:t>Стандардно сценарио 01</a:t>
            </a:r>
            <a:r>
              <a:rPr lang="en-US" sz="3200" b="1" dirty="0" smtClean="0">
                <a:solidFill>
                  <a:schemeClr val="accent5">
                    <a:lumMod val="75000"/>
                  </a:schemeClr>
                </a:solidFill>
                <a:latin typeface="+mn-lt"/>
              </a:rPr>
              <a:t> -</a:t>
            </a:r>
            <a:r>
              <a:rPr lang="mk-MK" sz="3200" b="1" dirty="0" smtClean="0">
                <a:solidFill>
                  <a:schemeClr val="accent5">
                    <a:lumMod val="75000"/>
                  </a:schemeClr>
                </a:solidFill>
                <a:latin typeface="+mn-lt"/>
              </a:rPr>
              <a:t> </a:t>
            </a:r>
            <a:r>
              <a:rPr lang="en-US" sz="3200" b="1" dirty="0" smtClean="0">
                <a:solidFill>
                  <a:schemeClr val="accent5">
                    <a:lumMod val="75000"/>
                  </a:schemeClr>
                </a:solidFill>
                <a:latin typeface="+mn-lt"/>
              </a:rPr>
              <a:t>STS 01</a:t>
            </a:r>
            <a:endParaRPr lang="en-US" sz="3200" b="1"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83870" y="1315616"/>
            <a:ext cx="10298905" cy="5542384"/>
          </a:xfrm>
          <a:prstGeom prst="rect">
            <a:avLst/>
          </a:prstGeom>
        </p:spPr>
      </p:pic>
      <p:sp>
        <p:nvSpPr>
          <p:cNvPr id="6" name="Rectangle 5"/>
          <p:cNvSpPr/>
          <p:nvPr/>
        </p:nvSpPr>
        <p:spPr>
          <a:xfrm>
            <a:off x="983869" y="1315616"/>
            <a:ext cx="7908203" cy="6158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3600" b="1" dirty="0">
                <a:solidFill>
                  <a:schemeClr val="accent5">
                    <a:lumMod val="75000"/>
                  </a:schemeClr>
                </a:solidFill>
              </a:rPr>
              <a:t>Стандардно сценарио 01</a:t>
            </a:r>
            <a:r>
              <a:rPr lang="en-US" sz="3600" b="1" dirty="0">
                <a:solidFill>
                  <a:schemeClr val="accent5">
                    <a:lumMod val="75000"/>
                  </a:schemeClr>
                </a:solidFill>
              </a:rPr>
              <a:t> -</a:t>
            </a:r>
            <a:r>
              <a:rPr lang="mk-MK" sz="3600" b="1" dirty="0">
                <a:solidFill>
                  <a:schemeClr val="accent5">
                    <a:lumMod val="75000"/>
                  </a:schemeClr>
                </a:solidFill>
              </a:rPr>
              <a:t> </a:t>
            </a:r>
            <a:r>
              <a:rPr lang="en-US" sz="3600" b="1" dirty="0">
                <a:solidFill>
                  <a:schemeClr val="accent5">
                    <a:lumMod val="75000"/>
                  </a:schemeClr>
                </a:solidFill>
              </a:rPr>
              <a:t>STS 01</a:t>
            </a:r>
            <a:endParaRPr lang="en-US" sz="3600" dirty="0"/>
          </a:p>
        </p:txBody>
      </p:sp>
      <p:sp>
        <p:nvSpPr>
          <p:cNvPr id="7" name="Rectangle 6"/>
          <p:cNvSpPr/>
          <p:nvPr/>
        </p:nvSpPr>
        <p:spPr>
          <a:xfrm>
            <a:off x="983869" y="1931437"/>
            <a:ext cx="7768245"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400" dirty="0" smtClean="0"/>
              <a:t>  Регулатива 2019/947 – Додаток 1 – Поглавје 1  </a:t>
            </a:r>
            <a:endParaRPr lang="en-US" sz="2400" dirty="0"/>
          </a:p>
        </p:txBody>
      </p:sp>
      <p:sp>
        <p:nvSpPr>
          <p:cNvPr id="8" name="Rectangle 7"/>
          <p:cNvSpPr/>
          <p:nvPr/>
        </p:nvSpPr>
        <p:spPr>
          <a:xfrm>
            <a:off x="983870" y="2371410"/>
            <a:ext cx="7768244" cy="15208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mk-MK" dirty="0" smtClean="0">
                <a:solidFill>
                  <a:srgbClr val="002060"/>
                </a:solidFill>
              </a:rPr>
              <a:t>- </a:t>
            </a:r>
            <a:r>
              <a:rPr lang="en-US" dirty="0" smtClean="0">
                <a:solidFill>
                  <a:srgbClr val="002060"/>
                </a:solidFill>
              </a:rPr>
              <a:t>VLOS</a:t>
            </a:r>
          </a:p>
          <a:p>
            <a:r>
              <a:rPr lang="mk-MK" dirty="0" smtClean="0">
                <a:solidFill>
                  <a:srgbClr val="002060"/>
                </a:solidFill>
              </a:rPr>
              <a:t>- Под 120 м (исто така и во урбана средина)</a:t>
            </a:r>
          </a:p>
          <a:p>
            <a:r>
              <a:rPr lang="mk-MK" dirty="0" smtClean="0">
                <a:solidFill>
                  <a:srgbClr val="002060"/>
                </a:solidFill>
              </a:rPr>
              <a:t>- Со </a:t>
            </a:r>
            <a:r>
              <a:rPr lang="en-US" dirty="0" smtClean="0">
                <a:solidFill>
                  <a:srgbClr val="002060"/>
                </a:solidFill>
              </a:rPr>
              <a:t>UAS </a:t>
            </a:r>
            <a:r>
              <a:rPr lang="mk-MK" dirty="0" smtClean="0">
                <a:solidFill>
                  <a:srgbClr val="002060"/>
                </a:solidFill>
              </a:rPr>
              <a:t>што носи ознака С5 идентификациска класа</a:t>
            </a:r>
          </a:p>
          <a:p>
            <a:r>
              <a:rPr lang="mk-MK" dirty="0" smtClean="0">
                <a:solidFill>
                  <a:srgbClr val="002060"/>
                </a:solidFill>
              </a:rPr>
              <a:t>- Осигурајте се дека ниедно инволвирано лице не е присутно во контролираната област на земја</a:t>
            </a:r>
            <a:endParaRPr lang="en-US" dirty="0">
              <a:solidFill>
                <a:srgbClr val="002060"/>
              </a:solidFill>
            </a:endParaRPr>
          </a:p>
        </p:txBody>
      </p:sp>
    </p:spTree>
    <p:extLst>
      <p:ext uri="{BB962C8B-B14F-4D97-AF65-F5344CB8AC3E}">
        <p14:creationId xmlns:p14="http://schemas.microsoft.com/office/powerpoint/2010/main" xmlns="" val="2031504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r>
              <a:rPr lang="mk-MK" b="1" dirty="0" smtClean="0">
                <a:solidFill>
                  <a:schemeClr val="accent5">
                    <a:lumMod val="75000"/>
                  </a:schemeClr>
                </a:solidFill>
              </a:rPr>
              <a:t>                 </a:t>
            </a:r>
            <a:r>
              <a:rPr lang="mk-MK" sz="3200" b="1" dirty="0" smtClean="0">
                <a:solidFill>
                  <a:schemeClr val="accent5">
                    <a:lumMod val="75000"/>
                  </a:schemeClr>
                </a:solidFill>
                <a:latin typeface="+mn-lt"/>
              </a:rPr>
              <a:t>Стандардно </a:t>
            </a:r>
            <a:r>
              <a:rPr lang="mk-MK" sz="3200" b="1" dirty="0">
                <a:solidFill>
                  <a:schemeClr val="accent5">
                    <a:lumMod val="75000"/>
                  </a:schemeClr>
                </a:solidFill>
                <a:latin typeface="+mn-lt"/>
              </a:rPr>
              <a:t>сценарио </a:t>
            </a:r>
            <a:r>
              <a:rPr lang="mk-MK" sz="3200" b="1" dirty="0" smtClean="0">
                <a:solidFill>
                  <a:schemeClr val="accent5">
                    <a:lumMod val="75000"/>
                  </a:schemeClr>
                </a:solidFill>
                <a:latin typeface="+mn-lt"/>
              </a:rPr>
              <a:t>02</a:t>
            </a:r>
            <a:r>
              <a:rPr lang="en-US" sz="3200" b="1" dirty="0" smtClean="0">
                <a:solidFill>
                  <a:schemeClr val="accent5">
                    <a:lumMod val="75000"/>
                  </a:schemeClr>
                </a:solidFill>
                <a:latin typeface="+mn-lt"/>
              </a:rPr>
              <a:t> </a:t>
            </a:r>
            <a:r>
              <a:rPr lang="en-US" sz="3200" b="1" dirty="0">
                <a:solidFill>
                  <a:schemeClr val="accent5">
                    <a:lumMod val="75000"/>
                  </a:schemeClr>
                </a:solidFill>
                <a:latin typeface="+mn-lt"/>
              </a:rPr>
              <a:t>-</a:t>
            </a:r>
            <a:r>
              <a:rPr lang="mk-MK" sz="3200" b="1" dirty="0">
                <a:solidFill>
                  <a:schemeClr val="accent5">
                    <a:lumMod val="75000"/>
                  </a:schemeClr>
                </a:solidFill>
                <a:latin typeface="+mn-lt"/>
              </a:rPr>
              <a:t> </a:t>
            </a:r>
            <a:r>
              <a:rPr lang="en-US" sz="3200" b="1" dirty="0">
                <a:solidFill>
                  <a:schemeClr val="accent5">
                    <a:lumMod val="75000"/>
                  </a:schemeClr>
                </a:solidFill>
                <a:latin typeface="+mn-lt"/>
              </a:rPr>
              <a:t>STS </a:t>
            </a:r>
            <a:r>
              <a:rPr lang="en-US" sz="3200" b="1" dirty="0" smtClean="0">
                <a:solidFill>
                  <a:schemeClr val="accent5">
                    <a:lumMod val="75000"/>
                  </a:schemeClr>
                </a:solidFill>
                <a:latin typeface="+mn-lt"/>
              </a:rPr>
              <a:t>0</a:t>
            </a:r>
            <a:r>
              <a:rPr lang="mk-MK" sz="3200" b="1" dirty="0" smtClean="0">
                <a:solidFill>
                  <a:schemeClr val="accent5">
                    <a:lumMod val="75000"/>
                  </a:schemeClr>
                </a:solidFill>
                <a:latin typeface="+mn-lt"/>
              </a:rPr>
              <a:t>2</a:t>
            </a:r>
            <a:endParaRPr lang="en-US" sz="3200" b="1"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29208" y="1306286"/>
            <a:ext cx="11290041" cy="5309118"/>
          </a:xfrm>
          <a:prstGeom prst="rect">
            <a:avLst/>
          </a:prstGeom>
        </p:spPr>
      </p:pic>
      <p:sp>
        <p:nvSpPr>
          <p:cNvPr id="6" name="Rectangle 5"/>
          <p:cNvSpPr/>
          <p:nvPr/>
        </p:nvSpPr>
        <p:spPr>
          <a:xfrm>
            <a:off x="345233" y="1306286"/>
            <a:ext cx="8668137" cy="6251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3600" b="1" dirty="0">
                <a:solidFill>
                  <a:schemeClr val="accent5">
                    <a:lumMod val="75000"/>
                  </a:schemeClr>
                </a:solidFill>
              </a:rPr>
              <a:t>Стандардно сценарио 02</a:t>
            </a:r>
            <a:r>
              <a:rPr lang="en-US" sz="3600" b="1" dirty="0">
                <a:solidFill>
                  <a:schemeClr val="accent5">
                    <a:lumMod val="75000"/>
                  </a:schemeClr>
                </a:solidFill>
              </a:rPr>
              <a:t> -</a:t>
            </a:r>
            <a:r>
              <a:rPr lang="mk-MK" sz="3600" b="1" dirty="0">
                <a:solidFill>
                  <a:schemeClr val="accent5">
                    <a:lumMod val="75000"/>
                  </a:schemeClr>
                </a:solidFill>
              </a:rPr>
              <a:t> </a:t>
            </a:r>
            <a:r>
              <a:rPr lang="en-US" sz="3600" b="1" dirty="0">
                <a:solidFill>
                  <a:schemeClr val="accent5">
                    <a:lumMod val="75000"/>
                  </a:schemeClr>
                </a:solidFill>
              </a:rPr>
              <a:t>STS 0</a:t>
            </a:r>
            <a:r>
              <a:rPr lang="mk-MK" sz="3600" b="1" dirty="0">
                <a:solidFill>
                  <a:schemeClr val="accent5">
                    <a:lumMod val="75000"/>
                  </a:schemeClr>
                </a:solidFill>
              </a:rPr>
              <a:t>2</a:t>
            </a:r>
            <a:endParaRPr lang="en-US" sz="3600" dirty="0"/>
          </a:p>
        </p:txBody>
      </p:sp>
      <p:sp>
        <p:nvSpPr>
          <p:cNvPr id="7" name="Rectangle 6"/>
          <p:cNvSpPr/>
          <p:nvPr/>
        </p:nvSpPr>
        <p:spPr>
          <a:xfrm>
            <a:off x="345233" y="1931438"/>
            <a:ext cx="8668137" cy="17261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mk-MK" dirty="0" smtClean="0">
              <a:solidFill>
                <a:srgbClr val="002060"/>
              </a:solidFill>
            </a:endParaRPr>
          </a:p>
          <a:p>
            <a:r>
              <a:rPr lang="mk-MK" dirty="0" smtClean="0">
                <a:solidFill>
                  <a:srgbClr val="002060"/>
                </a:solidFill>
              </a:rPr>
              <a:t>-  </a:t>
            </a:r>
            <a:r>
              <a:rPr lang="en-US" dirty="0" smtClean="0">
                <a:solidFill>
                  <a:srgbClr val="002060"/>
                </a:solidFill>
              </a:rPr>
              <a:t>BVLOS </a:t>
            </a:r>
            <a:r>
              <a:rPr lang="mk-MK" dirty="0" smtClean="0">
                <a:solidFill>
                  <a:srgbClr val="002060"/>
                </a:solidFill>
              </a:rPr>
              <a:t> (до 1 км далечина или 2 км доколку се користи визуелен набљудувач)</a:t>
            </a:r>
            <a:endParaRPr lang="en-US" dirty="0">
              <a:solidFill>
                <a:srgbClr val="002060"/>
              </a:solidFill>
            </a:endParaRPr>
          </a:p>
          <a:p>
            <a:r>
              <a:rPr lang="mk-MK" dirty="0">
                <a:solidFill>
                  <a:srgbClr val="002060"/>
                </a:solidFill>
              </a:rPr>
              <a:t>-  </a:t>
            </a:r>
            <a:r>
              <a:rPr lang="mk-MK" dirty="0" smtClean="0">
                <a:solidFill>
                  <a:srgbClr val="002060"/>
                </a:solidFill>
              </a:rPr>
              <a:t>Под </a:t>
            </a:r>
            <a:r>
              <a:rPr lang="mk-MK" dirty="0">
                <a:solidFill>
                  <a:srgbClr val="002060"/>
                </a:solidFill>
              </a:rPr>
              <a:t>120 м </a:t>
            </a:r>
            <a:r>
              <a:rPr lang="mk-MK" dirty="0" smtClean="0">
                <a:solidFill>
                  <a:srgbClr val="002060"/>
                </a:solidFill>
              </a:rPr>
              <a:t>(не во </a:t>
            </a:r>
            <a:r>
              <a:rPr lang="mk-MK" dirty="0">
                <a:solidFill>
                  <a:srgbClr val="002060"/>
                </a:solidFill>
              </a:rPr>
              <a:t>урбана средина)</a:t>
            </a:r>
          </a:p>
          <a:p>
            <a:r>
              <a:rPr lang="mk-MK" dirty="0">
                <a:solidFill>
                  <a:srgbClr val="002060"/>
                </a:solidFill>
              </a:rPr>
              <a:t>- </a:t>
            </a:r>
            <a:r>
              <a:rPr lang="mk-MK" dirty="0" smtClean="0">
                <a:solidFill>
                  <a:srgbClr val="002060"/>
                </a:solidFill>
              </a:rPr>
              <a:t> Со </a:t>
            </a:r>
            <a:r>
              <a:rPr lang="en-US" dirty="0">
                <a:solidFill>
                  <a:srgbClr val="002060"/>
                </a:solidFill>
              </a:rPr>
              <a:t>UAS </a:t>
            </a:r>
            <a:r>
              <a:rPr lang="mk-MK" dirty="0">
                <a:solidFill>
                  <a:srgbClr val="002060"/>
                </a:solidFill>
              </a:rPr>
              <a:t>што носи ознака </a:t>
            </a:r>
            <a:r>
              <a:rPr lang="mk-MK" dirty="0" smtClean="0">
                <a:solidFill>
                  <a:srgbClr val="002060"/>
                </a:solidFill>
              </a:rPr>
              <a:t>С6 </a:t>
            </a:r>
            <a:r>
              <a:rPr lang="mk-MK" dirty="0">
                <a:solidFill>
                  <a:srgbClr val="002060"/>
                </a:solidFill>
              </a:rPr>
              <a:t>идентификациска класа</a:t>
            </a:r>
          </a:p>
          <a:p>
            <a:r>
              <a:rPr lang="mk-MK" dirty="0">
                <a:solidFill>
                  <a:srgbClr val="002060"/>
                </a:solidFill>
              </a:rPr>
              <a:t>- </a:t>
            </a:r>
            <a:r>
              <a:rPr lang="mk-MK" dirty="0" smtClean="0">
                <a:solidFill>
                  <a:srgbClr val="002060"/>
                </a:solidFill>
              </a:rPr>
              <a:t>Осигурајте </a:t>
            </a:r>
            <a:r>
              <a:rPr lang="mk-MK" dirty="0">
                <a:solidFill>
                  <a:srgbClr val="002060"/>
                </a:solidFill>
              </a:rPr>
              <a:t>се дека ниедно инволвирано лице </a:t>
            </a:r>
            <a:r>
              <a:rPr lang="mk-MK" dirty="0" smtClean="0">
                <a:solidFill>
                  <a:srgbClr val="002060"/>
                </a:solidFill>
              </a:rPr>
              <a:t>не е присутно </a:t>
            </a:r>
            <a:r>
              <a:rPr lang="mk-MK" dirty="0">
                <a:solidFill>
                  <a:srgbClr val="002060"/>
                </a:solidFill>
              </a:rPr>
              <a:t>во контролираната </a:t>
            </a:r>
            <a:r>
              <a:rPr lang="mk-MK" dirty="0" smtClean="0">
                <a:solidFill>
                  <a:srgbClr val="002060"/>
                </a:solidFill>
              </a:rPr>
              <a:t>област на земја</a:t>
            </a:r>
            <a:endParaRPr lang="en-US" dirty="0">
              <a:solidFill>
                <a:srgbClr val="002060"/>
              </a:solidFill>
            </a:endParaRPr>
          </a:p>
        </p:txBody>
      </p:sp>
      <p:sp>
        <p:nvSpPr>
          <p:cNvPr id="8" name="Rectangle 7"/>
          <p:cNvSpPr/>
          <p:nvPr/>
        </p:nvSpPr>
        <p:spPr>
          <a:xfrm>
            <a:off x="345233" y="1878325"/>
            <a:ext cx="8668136" cy="3172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400" dirty="0"/>
              <a:t>Регулатива 2019/947 – Додаток 1 – Поглавје </a:t>
            </a:r>
            <a:r>
              <a:rPr lang="en-US" sz="2400" dirty="0" smtClean="0"/>
              <a:t>2</a:t>
            </a:r>
            <a:r>
              <a:rPr lang="mk-MK" sz="2400" dirty="0" smtClean="0"/>
              <a:t>  </a:t>
            </a:r>
            <a:endParaRPr lang="en-US" sz="2400" dirty="0"/>
          </a:p>
        </p:txBody>
      </p:sp>
    </p:spTree>
    <p:extLst>
      <p:ext uri="{BB962C8B-B14F-4D97-AF65-F5344CB8AC3E}">
        <p14:creationId xmlns:p14="http://schemas.microsoft.com/office/powerpoint/2010/main" xmlns="" val="112869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07829"/>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b="1" dirty="0" smtClean="0">
                <a:solidFill>
                  <a:schemeClr val="accent5">
                    <a:lumMod val="75000"/>
                  </a:schemeClr>
                </a:solidFill>
                <a:latin typeface="+mn-lt"/>
              </a:rPr>
              <a:t>   Компетенции на далечински пилот во Стандардно сценарио</a:t>
            </a:r>
            <a:endParaRPr lang="en-US" sz="2800" b="1" dirty="0">
              <a:solidFill>
                <a:schemeClr val="accent5">
                  <a:lumMod val="75000"/>
                </a:schemeClr>
              </a:solidFill>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7" name="Content Placeholder 6"/>
          <p:cNvSpPr>
            <a:spLocks noGrp="1"/>
          </p:cNvSpPr>
          <p:nvPr>
            <p:ph idx="1"/>
          </p:nvPr>
        </p:nvSpPr>
        <p:spPr>
          <a:xfrm>
            <a:off x="0" y="1107830"/>
            <a:ext cx="12192000" cy="5750170"/>
          </a:xfrm>
        </p:spPr>
        <p:style>
          <a:lnRef idx="1">
            <a:schemeClr val="accent3"/>
          </a:lnRef>
          <a:fillRef idx="2">
            <a:schemeClr val="accent3"/>
          </a:fillRef>
          <a:effectRef idx="1">
            <a:schemeClr val="accent3"/>
          </a:effectRef>
          <a:fontRef idx="minor">
            <a:schemeClr val="dk1"/>
          </a:fontRef>
        </p:style>
        <p:txBody>
          <a:bodyPr/>
          <a:lstStyle/>
          <a:p>
            <a:endParaRPr lang="en-US" dirty="0" smtClean="0"/>
          </a:p>
          <a:p>
            <a:pPr marL="0" indent="0">
              <a:buNone/>
            </a:pPr>
            <a:r>
              <a:rPr lang="mk-MK" sz="2000" dirty="0" smtClean="0">
                <a:solidFill>
                  <a:schemeClr val="accent5">
                    <a:lumMod val="50000"/>
                  </a:schemeClr>
                </a:solidFill>
              </a:rPr>
              <a:t>             </a:t>
            </a:r>
            <a:r>
              <a:rPr lang="mk-MK" sz="2400" dirty="0" smtClean="0">
                <a:solidFill>
                  <a:schemeClr val="accent5">
                    <a:lumMod val="50000"/>
                  </a:schemeClr>
                </a:solidFill>
              </a:rPr>
              <a:t>Сертификат за </a:t>
            </a:r>
            <a:r>
              <a:rPr lang="mk-MK" sz="2400" u="sng" dirty="0" smtClean="0">
                <a:solidFill>
                  <a:schemeClr val="accent5">
                    <a:lumMod val="50000"/>
                  </a:schemeClr>
                </a:solidFill>
              </a:rPr>
              <a:t>теоретско знаење </a:t>
            </a:r>
            <a:r>
              <a:rPr lang="mk-MK" sz="2400" dirty="0" smtClean="0">
                <a:solidFill>
                  <a:schemeClr val="accent5">
                    <a:lumMod val="50000"/>
                  </a:schemeClr>
                </a:solidFill>
              </a:rPr>
              <a:t>за далечински пилот за операции во </a:t>
            </a:r>
            <a:r>
              <a:rPr lang="en-US" sz="2400" dirty="0" smtClean="0">
                <a:solidFill>
                  <a:schemeClr val="accent5">
                    <a:lumMod val="50000"/>
                  </a:schemeClr>
                </a:solidFill>
              </a:rPr>
              <a:t>STS (</a:t>
            </a:r>
            <a:r>
              <a:rPr lang="mk-MK" sz="2400" dirty="0" smtClean="0">
                <a:solidFill>
                  <a:schemeClr val="accent5">
                    <a:lumMod val="50000"/>
                  </a:schemeClr>
                </a:solidFill>
              </a:rPr>
              <a:t>Стандардно сценарио) издаден од АЦВ или ентитет признат од АЦВ по:</a:t>
            </a:r>
          </a:p>
          <a:p>
            <a:pPr marL="0" indent="0">
              <a:buNone/>
            </a:pPr>
            <a:endParaRPr lang="en-US" sz="2000" dirty="0" smtClean="0">
              <a:solidFill>
                <a:schemeClr val="accent5">
                  <a:lumMod val="75000"/>
                </a:schemeClr>
              </a:solidFill>
            </a:endParaRPr>
          </a:p>
          <a:p>
            <a:pPr marL="0" indent="0">
              <a:buNone/>
            </a:pPr>
            <a:r>
              <a:rPr lang="en-US" sz="2000" dirty="0" smtClean="0">
                <a:solidFill>
                  <a:schemeClr val="accent5">
                    <a:lumMod val="75000"/>
                  </a:schemeClr>
                </a:solidFill>
              </a:rPr>
              <a:t>- </a:t>
            </a:r>
            <a:r>
              <a:rPr lang="mk-MK" sz="2000" dirty="0" smtClean="0">
                <a:solidFill>
                  <a:schemeClr val="accent5">
                    <a:lumMod val="75000"/>
                  </a:schemeClr>
                </a:solidFill>
              </a:rPr>
              <a:t>Онлајн курс за обука и испит како во Отворена категорија</a:t>
            </a:r>
            <a:endParaRPr lang="en-US" sz="2000" dirty="0" smtClean="0">
              <a:solidFill>
                <a:schemeClr val="accent5">
                  <a:lumMod val="75000"/>
                </a:schemeClr>
              </a:solidFill>
            </a:endParaRPr>
          </a:p>
          <a:p>
            <a:pPr marL="0" indent="0">
              <a:buNone/>
            </a:pPr>
            <a:r>
              <a:rPr lang="en-US" sz="2000" dirty="0" smtClean="0">
                <a:solidFill>
                  <a:schemeClr val="accent5">
                    <a:lumMod val="75000"/>
                  </a:schemeClr>
                </a:solidFill>
              </a:rPr>
              <a:t>- </a:t>
            </a:r>
            <a:r>
              <a:rPr lang="mk-MK" sz="2000" dirty="0" smtClean="0">
                <a:solidFill>
                  <a:schemeClr val="accent5">
                    <a:lumMod val="75000"/>
                  </a:schemeClr>
                </a:solidFill>
              </a:rPr>
              <a:t>Дополнително испитување на теоретско знаење обезбедено од АЦВ или ентитет признат од АЦВ</a:t>
            </a:r>
            <a:endParaRPr lang="en-US" sz="2000" dirty="0" smtClean="0">
              <a:solidFill>
                <a:schemeClr val="accent5">
                  <a:lumMod val="75000"/>
                </a:schemeClr>
              </a:solidFill>
            </a:endParaRPr>
          </a:p>
          <a:p>
            <a:pPr marL="0" indent="0">
              <a:buNone/>
            </a:pPr>
            <a:r>
              <a:rPr lang="en-US" sz="2000" dirty="0" smtClean="0">
                <a:solidFill>
                  <a:schemeClr val="accent5">
                    <a:lumMod val="75000"/>
                  </a:schemeClr>
                </a:solidFill>
              </a:rPr>
              <a:t>- </a:t>
            </a:r>
            <a:r>
              <a:rPr lang="mk-MK" sz="2000" dirty="0" smtClean="0">
                <a:solidFill>
                  <a:schemeClr val="accent5">
                    <a:lumMod val="75000"/>
                  </a:schemeClr>
                </a:solidFill>
              </a:rPr>
              <a:t>Важност 5 години, обновување под услов да се покажат горенаведените  компетенции</a:t>
            </a:r>
          </a:p>
          <a:p>
            <a:pPr marL="0" indent="0">
              <a:buNone/>
            </a:pPr>
            <a:endParaRPr lang="mk-MK" sz="2000" dirty="0">
              <a:solidFill>
                <a:schemeClr val="accent5">
                  <a:lumMod val="75000"/>
                </a:schemeClr>
              </a:solidFill>
            </a:endParaRPr>
          </a:p>
          <a:p>
            <a:pPr marL="0" indent="0">
              <a:buNone/>
            </a:pPr>
            <a:r>
              <a:rPr lang="mk-MK" sz="2000" dirty="0" smtClean="0">
                <a:solidFill>
                  <a:schemeClr val="accent5">
                    <a:lumMod val="75000"/>
                  </a:schemeClr>
                </a:solidFill>
              </a:rPr>
              <a:t>             </a:t>
            </a:r>
            <a:r>
              <a:rPr lang="mk-MK" sz="2400" dirty="0" smtClean="0">
                <a:solidFill>
                  <a:schemeClr val="accent5">
                    <a:lumMod val="50000"/>
                  </a:schemeClr>
                </a:solidFill>
              </a:rPr>
              <a:t>Акредитација за завршување на </a:t>
            </a:r>
            <a:r>
              <a:rPr lang="mk-MK" sz="2400" u="sng" dirty="0" smtClean="0">
                <a:solidFill>
                  <a:schemeClr val="accent5">
                    <a:lumMod val="50000"/>
                  </a:schemeClr>
                </a:solidFill>
              </a:rPr>
              <a:t>обука за практични вештини </a:t>
            </a:r>
            <a:r>
              <a:rPr lang="mk-MK" sz="2400" dirty="0" smtClean="0">
                <a:solidFill>
                  <a:schemeClr val="accent5">
                    <a:lumMod val="50000"/>
                  </a:schemeClr>
                </a:solidFill>
              </a:rPr>
              <a:t>за </a:t>
            </a:r>
            <a:r>
              <a:rPr lang="en-US" sz="2400" dirty="0" smtClean="0">
                <a:solidFill>
                  <a:schemeClr val="accent5">
                    <a:lumMod val="50000"/>
                  </a:schemeClr>
                </a:solidFill>
              </a:rPr>
              <a:t>STS-01 </a:t>
            </a:r>
            <a:r>
              <a:rPr lang="mk-MK" sz="2400" dirty="0" smtClean="0">
                <a:solidFill>
                  <a:schemeClr val="accent5">
                    <a:lumMod val="50000"/>
                  </a:schemeClr>
                </a:solidFill>
              </a:rPr>
              <a:t>и </a:t>
            </a:r>
            <a:r>
              <a:rPr lang="en-US" sz="2400" dirty="0" smtClean="0">
                <a:solidFill>
                  <a:schemeClr val="accent5">
                    <a:lumMod val="50000"/>
                  </a:schemeClr>
                </a:solidFill>
              </a:rPr>
              <a:t>STS-02 </a:t>
            </a:r>
            <a:r>
              <a:rPr lang="mk-MK" sz="2400" dirty="0" smtClean="0">
                <a:solidFill>
                  <a:schemeClr val="accent5">
                    <a:lumMod val="50000"/>
                  </a:schemeClr>
                </a:solidFill>
              </a:rPr>
              <a:t>издадена од субјект признат од АЦВ или од </a:t>
            </a:r>
            <a:r>
              <a:rPr lang="mk-MK" sz="2400" u="sng" dirty="0" smtClean="0">
                <a:solidFill>
                  <a:schemeClr val="accent5">
                    <a:lumMod val="50000"/>
                  </a:schemeClr>
                </a:solidFill>
              </a:rPr>
              <a:t>Оператор на </a:t>
            </a:r>
            <a:r>
              <a:rPr lang="en-US" sz="2400" u="sng" dirty="0" smtClean="0">
                <a:solidFill>
                  <a:schemeClr val="accent5">
                    <a:lumMod val="50000"/>
                  </a:schemeClr>
                </a:solidFill>
              </a:rPr>
              <a:t>UAS </a:t>
            </a:r>
            <a:r>
              <a:rPr lang="mk-MK" sz="2400" u="sng" dirty="0" smtClean="0">
                <a:solidFill>
                  <a:schemeClr val="accent5">
                    <a:lumMod val="50000"/>
                  </a:schemeClr>
                </a:solidFill>
              </a:rPr>
              <a:t>кој изјавил усогласеност со:</a:t>
            </a:r>
          </a:p>
          <a:p>
            <a:pPr marL="0" indent="0">
              <a:buNone/>
            </a:pPr>
            <a:endParaRPr lang="mk-MK" sz="2400" u="sng" dirty="0" smtClean="0">
              <a:solidFill>
                <a:schemeClr val="accent5">
                  <a:lumMod val="50000"/>
                </a:schemeClr>
              </a:solidFill>
            </a:endParaRPr>
          </a:p>
          <a:p>
            <a:pPr marL="0" indent="0">
              <a:buNone/>
            </a:pPr>
            <a:r>
              <a:rPr lang="mk-MK" sz="2000" dirty="0" smtClean="0">
                <a:solidFill>
                  <a:schemeClr val="accent5">
                    <a:lumMod val="75000"/>
                  </a:schemeClr>
                </a:solidFill>
              </a:rPr>
              <a:t>        </a:t>
            </a:r>
            <a:r>
              <a:rPr lang="en-US" sz="2000" dirty="0" smtClean="0">
                <a:solidFill>
                  <a:schemeClr val="accent5">
                    <a:lumMod val="75000"/>
                  </a:schemeClr>
                </a:solidFill>
              </a:rPr>
              <a:t> STS-01 </a:t>
            </a:r>
            <a:r>
              <a:rPr lang="mk-MK" sz="2000" dirty="0" smtClean="0">
                <a:solidFill>
                  <a:schemeClr val="accent5">
                    <a:lumMod val="75000"/>
                  </a:schemeClr>
                </a:solidFill>
              </a:rPr>
              <a:t>или  </a:t>
            </a:r>
            <a:r>
              <a:rPr lang="en-US" sz="2000" dirty="0" smtClean="0">
                <a:solidFill>
                  <a:schemeClr val="accent5">
                    <a:lumMod val="75000"/>
                  </a:schemeClr>
                </a:solidFill>
              </a:rPr>
              <a:t>STS-02</a:t>
            </a:r>
            <a:r>
              <a:rPr lang="mk-MK" sz="2000" dirty="0" smtClean="0">
                <a:solidFill>
                  <a:schemeClr val="accent5">
                    <a:lumMod val="75000"/>
                  </a:schemeClr>
                </a:solidFill>
              </a:rPr>
              <a:t> и,</a:t>
            </a:r>
            <a:endParaRPr lang="en-US" sz="2000" dirty="0" smtClean="0">
              <a:solidFill>
                <a:schemeClr val="accent5">
                  <a:lumMod val="75000"/>
                </a:schemeClr>
              </a:solidFill>
            </a:endParaRPr>
          </a:p>
          <a:p>
            <a:pPr marL="0" indent="0">
              <a:buNone/>
            </a:pPr>
            <a:r>
              <a:rPr lang="en-US" sz="2000" dirty="0" smtClean="0">
                <a:solidFill>
                  <a:schemeClr val="accent5">
                    <a:lumMod val="75000"/>
                  </a:schemeClr>
                </a:solidFill>
              </a:rPr>
              <a:t>     </a:t>
            </a:r>
            <a:r>
              <a:rPr lang="mk-MK" sz="2000" dirty="0" smtClean="0">
                <a:solidFill>
                  <a:schemeClr val="accent5">
                    <a:lumMod val="75000"/>
                  </a:schemeClr>
                </a:solidFill>
              </a:rPr>
              <a:t>   </a:t>
            </a:r>
            <a:r>
              <a:rPr lang="en-US" sz="2000" dirty="0" smtClean="0">
                <a:solidFill>
                  <a:schemeClr val="accent5">
                    <a:lumMod val="75000"/>
                  </a:schemeClr>
                </a:solidFill>
              </a:rPr>
              <a:t> </a:t>
            </a:r>
            <a:r>
              <a:rPr lang="mk-MK" sz="2000" dirty="0">
                <a:solidFill>
                  <a:schemeClr val="accent5">
                    <a:lumMod val="75000"/>
                  </a:schemeClr>
                </a:solidFill>
              </a:rPr>
              <a:t>Б</a:t>
            </a:r>
            <a:r>
              <a:rPr lang="mk-MK" sz="2000" dirty="0" smtClean="0">
                <a:solidFill>
                  <a:schemeClr val="accent5">
                    <a:lumMod val="75000"/>
                  </a:schemeClr>
                </a:solidFill>
              </a:rPr>
              <a:t>арањата наведени во Додаток 3 (</a:t>
            </a:r>
            <a:r>
              <a:rPr lang="en-US" sz="2000" dirty="0" smtClean="0">
                <a:solidFill>
                  <a:schemeClr val="accent5">
                    <a:lumMod val="75000"/>
                  </a:schemeClr>
                </a:solidFill>
              </a:rPr>
              <a:t>Appendix 3)</a:t>
            </a:r>
            <a:endParaRPr lang="en-US" sz="2000" dirty="0">
              <a:solidFill>
                <a:schemeClr val="accent5">
                  <a:lumMod val="75000"/>
                </a:schemeClr>
              </a:solidFill>
            </a:endParaRPr>
          </a:p>
        </p:txBody>
      </p:sp>
      <p:sp>
        <p:nvSpPr>
          <p:cNvPr id="17" name="Down Arrow 16"/>
          <p:cNvSpPr/>
          <p:nvPr/>
        </p:nvSpPr>
        <p:spPr>
          <a:xfrm>
            <a:off x="1483567" y="2388638"/>
            <a:ext cx="270589" cy="419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1497564" y="5150499"/>
            <a:ext cx="303244" cy="485192"/>
          </a:xfrm>
          <a:prstGeom prst="downArrow">
            <a:avLst>
              <a:gd name="adj1" fmla="val 50000"/>
              <a:gd name="adj2" fmla="val 47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16416" y="5243803"/>
            <a:ext cx="1698172" cy="1614197"/>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91870" y="2062065"/>
            <a:ext cx="1978089" cy="1184988"/>
          </a:xfrm>
          <a:prstGeom prst="rect">
            <a:avLst/>
          </a:prstGeom>
        </p:spPr>
      </p:pic>
    </p:spTree>
    <p:extLst>
      <p:ext uri="{BB962C8B-B14F-4D97-AF65-F5344CB8AC3E}">
        <p14:creationId xmlns:p14="http://schemas.microsoft.com/office/powerpoint/2010/main" xmlns="" val="2701965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1791"/>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rgbClr val="0070C0"/>
                </a:solidFill>
              </a:rPr>
              <a:t>                                         Дефиниции </a:t>
            </a:r>
            <a:r>
              <a:rPr lang="mk-MK" sz="3200" b="1" dirty="0">
                <a:solidFill>
                  <a:srgbClr val="0070C0"/>
                </a:solidFill>
              </a:rPr>
              <a:t>и вовед</a:t>
            </a:r>
            <a:br>
              <a:rPr lang="mk-MK" sz="3200" b="1" dirty="0">
                <a:solidFill>
                  <a:srgbClr val="0070C0"/>
                </a:solidFill>
              </a:rPr>
            </a:br>
            <a:endParaRPr lang="en-US" sz="3200" dirty="0"/>
          </a:p>
        </p:txBody>
      </p:sp>
      <p:sp>
        <p:nvSpPr>
          <p:cNvPr id="3" name="Content Placeholder 2"/>
          <p:cNvSpPr>
            <a:spLocks noGrp="1"/>
          </p:cNvSpPr>
          <p:nvPr>
            <p:ph idx="1"/>
          </p:nvPr>
        </p:nvSpPr>
        <p:spPr>
          <a:xfrm>
            <a:off x="0" y="1169376"/>
            <a:ext cx="12192000" cy="5688624"/>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endParaRPr lang="en-US" sz="2000" dirty="0" smtClean="0"/>
          </a:p>
          <a:p>
            <a:r>
              <a:rPr lang="mk-MK" sz="2000" dirty="0" smtClean="0"/>
              <a:t>Регулативата </a:t>
            </a:r>
            <a:r>
              <a:rPr lang="mk-MK" sz="2000" dirty="0" smtClean="0"/>
              <a:t>е развиена од </a:t>
            </a:r>
            <a:r>
              <a:rPr lang="en-US" sz="2000" dirty="0" smtClean="0"/>
              <a:t>EASA </a:t>
            </a:r>
            <a:r>
              <a:rPr lang="mk-MK" sz="2000" dirty="0" smtClean="0"/>
              <a:t>и одобрена од Европскиот Парламент и Советот на Е.У.</a:t>
            </a:r>
          </a:p>
          <a:p>
            <a:r>
              <a:rPr lang="en-US" sz="2000" dirty="0" smtClean="0"/>
              <a:t>EASA </a:t>
            </a:r>
            <a:r>
              <a:rPr lang="mk-MK" sz="2000" dirty="0" smtClean="0"/>
              <a:t>подготвува воздухопловни прописи кои ја штитат животната средина</a:t>
            </a:r>
          </a:p>
          <a:p>
            <a:endParaRPr lang="mk-MK" sz="2000" dirty="0"/>
          </a:p>
          <a:p>
            <a:r>
              <a:rPr lang="mk-MK" sz="2000" dirty="0" smtClean="0"/>
              <a:t>Регулативи што влијаат на </a:t>
            </a:r>
            <a:r>
              <a:rPr lang="en-US" sz="2000" dirty="0" smtClean="0"/>
              <a:t>UAS (</a:t>
            </a:r>
            <a:r>
              <a:rPr lang="mk-MK" sz="2000" dirty="0" smtClean="0"/>
              <a:t>Воздухоплови без екипаж) :</a:t>
            </a:r>
          </a:p>
          <a:p>
            <a:pPr>
              <a:buFontTx/>
              <a:buChar char="-"/>
            </a:pPr>
            <a:r>
              <a:rPr lang="mk-MK" sz="2000" dirty="0" smtClean="0"/>
              <a:t>Регулатива Е.У. 2019/945  (технички барања и операции од трети земји)</a:t>
            </a:r>
          </a:p>
          <a:p>
            <a:pPr>
              <a:buFontTx/>
              <a:buChar char="-"/>
            </a:pPr>
            <a:r>
              <a:rPr lang="mk-MK" sz="2000" dirty="0" smtClean="0"/>
              <a:t>Регулатива Е.У. 2019/947  (оперативни барања и прописи)</a:t>
            </a:r>
          </a:p>
          <a:p>
            <a:endParaRPr lang="mk-MK" sz="2000" dirty="0" smtClean="0">
              <a:solidFill>
                <a:schemeClr val="tx1"/>
              </a:solidFill>
            </a:endParaRPr>
          </a:p>
          <a:p>
            <a:r>
              <a:rPr lang="mk-MK" sz="2000" dirty="0" smtClean="0">
                <a:solidFill>
                  <a:schemeClr val="tx1"/>
                </a:solidFill>
              </a:rPr>
              <a:t>Материјали</a:t>
            </a:r>
            <a:r>
              <a:rPr lang="en-US" sz="2000" dirty="0" smtClean="0">
                <a:solidFill>
                  <a:schemeClr val="tx1"/>
                </a:solidFill>
              </a:rPr>
              <a:t>:  </a:t>
            </a:r>
            <a:endParaRPr lang="mk-MK" sz="2000" dirty="0" smtClean="0">
              <a:solidFill>
                <a:schemeClr val="tx1"/>
              </a:solidFill>
            </a:endParaRPr>
          </a:p>
          <a:p>
            <a:pPr marL="0" indent="0">
              <a:buFontTx/>
              <a:buChar char="-"/>
            </a:pPr>
            <a:r>
              <a:rPr lang="en-US" sz="2000" dirty="0" smtClean="0">
                <a:solidFill>
                  <a:schemeClr val="tx1"/>
                </a:solidFill>
              </a:rPr>
              <a:t>EASA </a:t>
            </a:r>
            <a:r>
              <a:rPr lang="en-US" sz="2000" dirty="0" smtClean="0">
                <a:solidFill>
                  <a:schemeClr val="tx1"/>
                </a:solidFill>
              </a:rPr>
              <a:t>– EAR Easy Access Rules for Unmanned Aircraft Systems (EASA e-rules web page</a:t>
            </a:r>
            <a:r>
              <a:rPr lang="en-US" sz="2000" dirty="0" smtClean="0">
                <a:solidFill>
                  <a:schemeClr val="tx1"/>
                </a:solidFill>
              </a:rPr>
              <a:t>) : </a:t>
            </a:r>
            <a:r>
              <a:rPr lang="en-US" sz="2000" dirty="0" smtClean="0">
                <a:solidFill>
                  <a:schemeClr val="accent2">
                    <a:lumMod val="50000"/>
                  </a:schemeClr>
                </a:solidFill>
              </a:rPr>
              <a:t>https</a:t>
            </a:r>
            <a:r>
              <a:rPr lang="en-US" sz="2000" dirty="0" smtClean="0">
                <a:solidFill>
                  <a:schemeClr val="accent2">
                    <a:lumMod val="50000"/>
                  </a:schemeClr>
                </a:solidFill>
              </a:rPr>
              <a:t>://www.easa.europa.eu/en/document-library/easy-access-rules/easy-access-rules-unmanned-aircraft-systems-regulations-eu</a:t>
            </a:r>
            <a:endParaRPr lang="mk-MK" sz="2000" dirty="0" smtClean="0">
              <a:solidFill>
                <a:schemeClr val="accent2">
                  <a:lumMod val="50000"/>
                </a:schemeClr>
              </a:solidFill>
            </a:endParaRPr>
          </a:p>
          <a:p>
            <a:pPr>
              <a:buFontTx/>
              <a:buChar char="-"/>
            </a:pPr>
            <a:r>
              <a:rPr lang="en-US" sz="2000" dirty="0" smtClean="0">
                <a:solidFill>
                  <a:srgbClr val="002060"/>
                </a:solidFill>
              </a:rPr>
              <a:t>ANNEX</a:t>
            </a:r>
            <a:r>
              <a:rPr lang="mk-MK" sz="2000" dirty="0" smtClean="0">
                <a:solidFill>
                  <a:srgbClr val="002060"/>
                </a:solidFill>
              </a:rPr>
              <a:t>   За правила за спроведување или анекс за делегирани правила   (Регулатива на Комисијата)</a:t>
            </a:r>
          </a:p>
          <a:p>
            <a:pPr>
              <a:buFontTx/>
              <a:buChar char="-"/>
            </a:pPr>
            <a:r>
              <a:rPr lang="en-US" sz="2000" dirty="0" smtClean="0">
                <a:solidFill>
                  <a:schemeClr val="accent4">
                    <a:lumMod val="75000"/>
                  </a:schemeClr>
                </a:solidFill>
              </a:rPr>
              <a:t>AMC</a:t>
            </a:r>
            <a:r>
              <a:rPr lang="mk-MK" sz="2000" dirty="0" smtClean="0">
                <a:solidFill>
                  <a:schemeClr val="accent4">
                    <a:lumMod val="75000"/>
                  </a:schemeClr>
                </a:solidFill>
              </a:rPr>
              <a:t>   Прифатливи средства за усогласеност </a:t>
            </a:r>
            <a:r>
              <a:rPr lang="en-US" sz="2000" dirty="0" smtClean="0">
                <a:solidFill>
                  <a:schemeClr val="accent4">
                    <a:lumMod val="75000"/>
                  </a:schemeClr>
                </a:solidFill>
              </a:rPr>
              <a:t>(</a:t>
            </a:r>
            <a:r>
              <a:rPr lang="mk-MK" sz="2000" dirty="0" smtClean="0">
                <a:solidFill>
                  <a:schemeClr val="accent4">
                    <a:lumMod val="75000"/>
                  </a:schemeClr>
                </a:solidFill>
              </a:rPr>
              <a:t>Одлуки на Извршниот директор на </a:t>
            </a:r>
            <a:r>
              <a:rPr lang="en-US" sz="2000" dirty="0" smtClean="0">
                <a:solidFill>
                  <a:schemeClr val="accent4">
                    <a:lumMod val="75000"/>
                  </a:schemeClr>
                </a:solidFill>
              </a:rPr>
              <a:t>EASA)</a:t>
            </a:r>
            <a:endParaRPr lang="en-US" sz="2000" dirty="0" smtClean="0">
              <a:solidFill>
                <a:schemeClr val="tx1"/>
              </a:solidFill>
            </a:endParaRPr>
          </a:p>
          <a:p>
            <a:r>
              <a:rPr lang="en-US" sz="2000" dirty="0" smtClean="0">
                <a:solidFill>
                  <a:schemeClr val="accent6">
                    <a:lumMod val="75000"/>
                  </a:schemeClr>
                </a:solidFill>
              </a:rPr>
              <a:t>GM     </a:t>
            </a:r>
            <a:r>
              <a:rPr lang="mk-MK" sz="2000" dirty="0" smtClean="0">
                <a:solidFill>
                  <a:schemeClr val="accent6">
                    <a:lumMod val="75000"/>
                  </a:schemeClr>
                </a:solidFill>
              </a:rPr>
              <a:t>Материјал за насоки   </a:t>
            </a:r>
            <a:r>
              <a:rPr lang="en-US" sz="2000" dirty="0" smtClean="0">
                <a:solidFill>
                  <a:schemeClr val="accent6">
                    <a:lumMod val="75000"/>
                  </a:schemeClr>
                </a:solidFill>
              </a:rPr>
              <a:t>(</a:t>
            </a:r>
            <a:r>
              <a:rPr lang="mk-MK" sz="2000" dirty="0" smtClean="0">
                <a:solidFill>
                  <a:schemeClr val="accent6">
                    <a:lumMod val="75000"/>
                  </a:schemeClr>
                </a:solidFill>
              </a:rPr>
              <a:t>Одлуки на Извршниот директор на </a:t>
            </a:r>
            <a:r>
              <a:rPr lang="en-US" sz="2000" dirty="0" smtClean="0">
                <a:solidFill>
                  <a:schemeClr val="accent6">
                    <a:lumMod val="75000"/>
                  </a:schemeClr>
                </a:solidFill>
              </a:rPr>
              <a:t>EASA)</a:t>
            </a:r>
          </a:p>
          <a:p>
            <a:endParaRPr lang="mk-MK" sz="2000" dirty="0" smtClean="0"/>
          </a:p>
          <a:p>
            <a:r>
              <a:rPr lang="mk-MK" sz="2000" dirty="0" smtClean="0">
                <a:solidFill>
                  <a:srgbClr val="C00000"/>
                </a:solidFill>
              </a:rPr>
              <a:t>Е.У. Регулативите НЕ вклучуваат операции во затворени простории</a:t>
            </a:r>
            <a:endParaRPr lang="en-US" sz="2000" dirty="0">
              <a:solidFill>
                <a:srgbClr val="C00000"/>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5" name="Down Arrow 4"/>
          <p:cNvSpPr/>
          <p:nvPr/>
        </p:nvSpPr>
        <p:spPr>
          <a:xfrm>
            <a:off x="4273765" y="2121408"/>
            <a:ext cx="484632" cy="413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73765" y="3547871"/>
            <a:ext cx="484632" cy="441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82909" y="5849598"/>
            <a:ext cx="484632" cy="386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8663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mk-MK" sz="2400" b="1" dirty="0" smtClean="0">
                <a:solidFill>
                  <a:schemeClr val="accent5">
                    <a:lumMod val="75000"/>
                  </a:schemeClr>
                </a:solidFill>
                <a:latin typeface="+mn-lt"/>
              </a:rPr>
              <a:t>       Посебна </a:t>
            </a:r>
            <a:r>
              <a:rPr lang="mk-MK" sz="2400" b="1" dirty="0">
                <a:solidFill>
                  <a:schemeClr val="accent5">
                    <a:lumMod val="75000"/>
                  </a:schemeClr>
                </a:solidFill>
                <a:latin typeface="+mn-lt"/>
              </a:rPr>
              <a:t>категорија – </a:t>
            </a:r>
            <a:r>
              <a:rPr lang="mk-MK" sz="2400" b="1" dirty="0" smtClean="0">
                <a:solidFill>
                  <a:schemeClr val="accent5">
                    <a:lumMod val="75000"/>
                  </a:schemeClr>
                </a:solidFill>
                <a:latin typeface="+mn-lt"/>
              </a:rPr>
              <a:t>Сертифицирање на Воздухоплов без екипаж</a:t>
            </a:r>
            <a:endParaRPr lang="en-US" sz="2400" b="1"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19149" y="1457325"/>
            <a:ext cx="10925175" cy="4886326"/>
          </a:xfrm>
        </p:spPr>
      </p:pic>
      <p:sp>
        <p:nvSpPr>
          <p:cNvPr id="6" name="Rectangle 5"/>
          <p:cNvSpPr/>
          <p:nvPr/>
        </p:nvSpPr>
        <p:spPr>
          <a:xfrm>
            <a:off x="1019175" y="1457325"/>
            <a:ext cx="9315450" cy="5524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400" b="1" dirty="0">
                <a:solidFill>
                  <a:schemeClr val="accent5">
                    <a:lumMod val="75000"/>
                  </a:schemeClr>
                </a:solidFill>
              </a:rPr>
              <a:t>Посебна категорија – Сертифицирање на Воздухоплов без екипаж</a:t>
            </a:r>
            <a:endParaRPr lang="en-US" sz="2400" dirty="0"/>
          </a:p>
        </p:txBody>
      </p:sp>
      <p:sp>
        <p:nvSpPr>
          <p:cNvPr id="7" name="Rectangle 6"/>
          <p:cNvSpPr/>
          <p:nvPr/>
        </p:nvSpPr>
        <p:spPr>
          <a:xfrm>
            <a:off x="4714876" y="2209800"/>
            <a:ext cx="2505074" cy="6381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b="1" dirty="0" smtClean="0">
                <a:solidFill>
                  <a:schemeClr val="accent5">
                    <a:lumMod val="50000"/>
                  </a:schemeClr>
                </a:solidFill>
              </a:rPr>
              <a:t>Проценка на ризик</a:t>
            </a:r>
          </a:p>
          <a:p>
            <a:pPr algn="ctr"/>
            <a:r>
              <a:rPr lang="mk-MK" b="1" dirty="0" smtClean="0">
                <a:solidFill>
                  <a:schemeClr val="accent5">
                    <a:lumMod val="50000"/>
                  </a:schemeClr>
                </a:solidFill>
              </a:rPr>
              <a:t>(</a:t>
            </a:r>
            <a:r>
              <a:rPr lang="en-US" b="1" dirty="0" smtClean="0">
                <a:solidFill>
                  <a:schemeClr val="accent5">
                    <a:lumMod val="50000"/>
                  </a:schemeClr>
                </a:solidFill>
              </a:rPr>
              <a:t>SORA)</a:t>
            </a:r>
            <a:endParaRPr lang="en-US" b="1" dirty="0">
              <a:solidFill>
                <a:schemeClr val="accent5">
                  <a:lumMod val="50000"/>
                </a:schemeClr>
              </a:solidFill>
            </a:endParaRPr>
          </a:p>
        </p:txBody>
      </p:sp>
      <p:sp>
        <p:nvSpPr>
          <p:cNvPr id="8" name="Rectangle 7"/>
          <p:cNvSpPr/>
          <p:nvPr/>
        </p:nvSpPr>
        <p:spPr>
          <a:xfrm>
            <a:off x="895350" y="3343275"/>
            <a:ext cx="1952625" cy="6953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b="1" dirty="0" smtClean="0">
                <a:solidFill>
                  <a:schemeClr val="accent5">
                    <a:lumMod val="50000"/>
                  </a:schemeClr>
                </a:solidFill>
              </a:rPr>
              <a:t>Низок ризик</a:t>
            </a:r>
          </a:p>
          <a:p>
            <a:pPr algn="ctr"/>
            <a:r>
              <a:rPr lang="en-US" b="1" dirty="0" smtClean="0">
                <a:solidFill>
                  <a:schemeClr val="accent5">
                    <a:lumMod val="50000"/>
                  </a:schemeClr>
                </a:solidFill>
              </a:rPr>
              <a:t>(Sail I </a:t>
            </a:r>
            <a:r>
              <a:rPr lang="mk-MK" b="1" dirty="0" smtClean="0">
                <a:solidFill>
                  <a:schemeClr val="accent5">
                    <a:lumMod val="50000"/>
                  </a:schemeClr>
                </a:solidFill>
              </a:rPr>
              <a:t>и </a:t>
            </a:r>
            <a:r>
              <a:rPr lang="en-US" b="1" dirty="0" smtClean="0">
                <a:solidFill>
                  <a:schemeClr val="accent5">
                    <a:lumMod val="50000"/>
                  </a:schemeClr>
                </a:solidFill>
              </a:rPr>
              <a:t>II)</a:t>
            </a:r>
            <a:endParaRPr lang="en-US" b="1" dirty="0">
              <a:solidFill>
                <a:schemeClr val="accent5">
                  <a:lumMod val="50000"/>
                </a:schemeClr>
              </a:solidFill>
            </a:endParaRPr>
          </a:p>
        </p:txBody>
      </p:sp>
      <p:sp>
        <p:nvSpPr>
          <p:cNvPr id="9" name="Rectangle 8"/>
          <p:cNvSpPr/>
          <p:nvPr/>
        </p:nvSpPr>
        <p:spPr>
          <a:xfrm>
            <a:off x="3257549" y="3343275"/>
            <a:ext cx="1914525" cy="6953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b="1" dirty="0" smtClean="0">
                <a:solidFill>
                  <a:schemeClr val="accent5">
                    <a:lumMod val="50000"/>
                  </a:schemeClr>
                </a:solidFill>
              </a:rPr>
              <a:t>Среден ризик</a:t>
            </a:r>
          </a:p>
          <a:p>
            <a:pPr algn="ctr"/>
            <a:r>
              <a:rPr lang="mk-MK" b="1" dirty="0" smtClean="0">
                <a:solidFill>
                  <a:schemeClr val="accent5">
                    <a:lumMod val="50000"/>
                  </a:schemeClr>
                </a:solidFill>
              </a:rPr>
              <a:t>(</a:t>
            </a:r>
            <a:r>
              <a:rPr lang="en-US" b="1" dirty="0" smtClean="0">
                <a:solidFill>
                  <a:schemeClr val="accent5">
                    <a:lumMod val="50000"/>
                  </a:schemeClr>
                </a:solidFill>
              </a:rPr>
              <a:t>Sail III </a:t>
            </a:r>
            <a:r>
              <a:rPr lang="mk-MK" b="1" dirty="0" smtClean="0">
                <a:solidFill>
                  <a:schemeClr val="accent5">
                    <a:lumMod val="50000"/>
                  </a:schemeClr>
                </a:solidFill>
              </a:rPr>
              <a:t>и </a:t>
            </a:r>
            <a:r>
              <a:rPr lang="en-US" b="1" dirty="0" smtClean="0">
                <a:solidFill>
                  <a:schemeClr val="accent5">
                    <a:lumMod val="50000"/>
                  </a:schemeClr>
                </a:solidFill>
              </a:rPr>
              <a:t>IV)</a:t>
            </a:r>
            <a:endParaRPr lang="en-US" b="1" dirty="0">
              <a:solidFill>
                <a:schemeClr val="accent5">
                  <a:lumMod val="50000"/>
                </a:schemeClr>
              </a:solidFill>
            </a:endParaRPr>
          </a:p>
        </p:txBody>
      </p:sp>
      <p:sp>
        <p:nvSpPr>
          <p:cNvPr id="10" name="Rectangle 9"/>
          <p:cNvSpPr/>
          <p:nvPr/>
        </p:nvSpPr>
        <p:spPr>
          <a:xfrm>
            <a:off x="5648325" y="3343275"/>
            <a:ext cx="1905000" cy="6953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b="1" dirty="0" smtClean="0">
                <a:solidFill>
                  <a:schemeClr val="accent5">
                    <a:lumMod val="50000"/>
                  </a:schemeClr>
                </a:solidFill>
              </a:rPr>
              <a:t>Висок ризик</a:t>
            </a:r>
          </a:p>
          <a:p>
            <a:pPr algn="ctr"/>
            <a:r>
              <a:rPr lang="mk-MK" b="1" dirty="0" smtClean="0">
                <a:solidFill>
                  <a:schemeClr val="accent5">
                    <a:lumMod val="50000"/>
                  </a:schemeClr>
                </a:solidFill>
              </a:rPr>
              <a:t>(</a:t>
            </a:r>
            <a:r>
              <a:rPr lang="en-US" b="1" dirty="0" smtClean="0">
                <a:solidFill>
                  <a:schemeClr val="accent5">
                    <a:lumMod val="50000"/>
                  </a:schemeClr>
                </a:solidFill>
              </a:rPr>
              <a:t>Sail V </a:t>
            </a:r>
            <a:r>
              <a:rPr lang="mk-MK" b="1" dirty="0" smtClean="0">
                <a:solidFill>
                  <a:schemeClr val="accent5">
                    <a:lumMod val="50000"/>
                  </a:schemeClr>
                </a:solidFill>
              </a:rPr>
              <a:t>и</a:t>
            </a:r>
            <a:r>
              <a:rPr lang="en-US" b="1" dirty="0" smtClean="0">
                <a:solidFill>
                  <a:schemeClr val="accent5">
                    <a:lumMod val="50000"/>
                  </a:schemeClr>
                </a:solidFill>
              </a:rPr>
              <a:t> VI)</a:t>
            </a:r>
            <a:endParaRPr lang="en-US" b="1" dirty="0">
              <a:solidFill>
                <a:schemeClr val="accent5">
                  <a:lumMod val="50000"/>
                </a:schemeClr>
              </a:solidFill>
            </a:endParaRPr>
          </a:p>
        </p:txBody>
      </p:sp>
      <p:sp>
        <p:nvSpPr>
          <p:cNvPr id="11" name="Rectangle 10"/>
          <p:cNvSpPr/>
          <p:nvPr/>
        </p:nvSpPr>
        <p:spPr>
          <a:xfrm>
            <a:off x="8029576" y="3343275"/>
            <a:ext cx="3371849" cy="11906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b="1" dirty="0" smtClean="0">
                <a:solidFill>
                  <a:schemeClr val="accent5">
                    <a:lumMod val="50000"/>
                  </a:schemeClr>
                </a:solidFill>
              </a:rPr>
              <a:t>Не се можни ублажувања во посебна категорија</a:t>
            </a:r>
          </a:p>
          <a:p>
            <a:pPr algn="ctr"/>
            <a:endParaRPr lang="mk-MK" dirty="0"/>
          </a:p>
          <a:p>
            <a:pPr algn="ctr"/>
            <a:r>
              <a:rPr lang="mk-MK" sz="2000" b="1" dirty="0" smtClean="0">
                <a:solidFill>
                  <a:srgbClr val="C00000"/>
                </a:solidFill>
              </a:rPr>
              <a:t>Сертифицирана категорија</a:t>
            </a:r>
            <a:endParaRPr lang="en-US" sz="2000" b="1" dirty="0">
              <a:solidFill>
                <a:srgbClr val="C00000"/>
              </a:solidFill>
            </a:endParaRPr>
          </a:p>
        </p:txBody>
      </p:sp>
      <p:sp>
        <p:nvSpPr>
          <p:cNvPr id="12" name="Down Arrow 11"/>
          <p:cNvSpPr/>
          <p:nvPr/>
        </p:nvSpPr>
        <p:spPr>
          <a:xfrm>
            <a:off x="9473185" y="3895725"/>
            <a:ext cx="274554" cy="342900"/>
          </a:xfrm>
          <a:prstGeom prst="downArrow">
            <a:avLst>
              <a:gd name="adj1" fmla="val 50000"/>
              <a:gd name="adj2" fmla="val 55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05525" y="5957887"/>
            <a:ext cx="4972050" cy="3238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accent5">
                    <a:lumMod val="75000"/>
                  </a:schemeClr>
                </a:solidFill>
              </a:rPr>
              <a:t>*(R)TC = </a:t>
            </a:r>
            <a:r>
              <a:rPr lang="mk-MK" sz="1400" dirty="0" smtClean="0">
                <a:solidFill>
                  <a:schemeClr val="accent5">
                    <a:lumMod val="75000"/>
                  </a:schemeClr>
                </a:solidFill>
              </a:rPr>
              <a:t>ограничен сертификат на тип според Дел 21</a:t>
            </a:r>
            <a:r>
              <a:rPr lang="en-US" sz="1400" dirty="0" smtClean="0">
                <a:solidFill>
                  <a:schemeClr val="accent5">
                    <a:lumMod val="75000"/>
                  </a:schemeClr>
                </a:solidFill>
              </a:rPr>
              <a:t> </a:t>
            </a:r>
            <a:endParaRPr lang="en-US" sz="1400" dirty="0">
              <a:solidFill>
                <a:schemeClr val="accent5">
                  <a:lumMod val="75000"/>
                </a:schemeClr>
              </a:solidFill>
            </a:endParaRPr>
          </a:p>
        </p:txBody>
      </p:sp>
      <p:sp>
        <p:nvSpPr>
          <p:cNvPr id="14" name="Rectangle 13"/>
          <p:cNvSpPr/>
          <p:nvPr/>
        </p:nvSpPr>
        <p:spPr>
          <a:xfrm>
            <a:off x="895349" y="4171951"/>
            <a:ext cx="2200275" cy="19335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en-US" sz="1200" dirty="0" smtClean="0">
                <a:solidFill>
                  <a:schemeClr val="accent5">
                    <a:lumMod val="75000"/>
                  </a:schemeClr>
                </a:solidFill>
              </a:rPr>
              <a:t>CE </a:t>
            </a:r>
            <a:r>
              <a:rPr lang="mk-MK" sz="1200" dirty="0" smtClean="0">
                <a:solidFill>
                  <a:schemeClr val="accent5">
                    <a:lumMod val="75000"/>
                  </a:schemeClr>
                </a:solidFill>
              </a:rPr>
              <a:t>класа во случај на </a:t>
            </a:r>
            <a:r>
              <a:rPr lang="en-US" sz="1200" dirty="0" smtClean="0">
                <a:solidFill>
                  <a:schemeClr val="accent5">
                    <a:lumMod val="75000"/>
                  </a:schemeClr>
                </a:solidFill>
              </a:rPr>
              <a:t>STS</a:t>
            </a:r>
          </a:p>
          <a:p>
            <a:pPr marL="285750" indent="-285750">
              <a:buFontTx/>
              <a:buChar char="-"/>
            </a:pPr>
            <a:r>
              <a:rPr lang="mk-MK" sz="1200" dirty="0" smtClean="0">
                <a:solidFill>
                  <a:schemeClr val="accent5">
                    <a:lumMod val="75000"/>
                  </a:schemeClr>
                </a:solidFill>
              </a:rPr>
              <a:t>Дизајнот на </a:t>
            </a:r>
            <a:r>
              <a:rPr lang="en-US" sz="1200" dirty="0" smtClean="0">
                <a:solidFill>
                  <a:schemeClr val="accent5">
                    <a:lumMod val="75000"/>
                  </a:schemeClr>
                </a:solidFill>
              </a:rPr>
              <a:t>UAS </a:t>
            </a:r>
            <a:r>
              <a:rPr lang="mk-MK" sz="1200" dirty="0" smtClean="0">
                <a:solidFill>
                  <a:schemeClr val="accent5">
                    <a:lumMod val="75000"/>
                  </a:schemeClr>
                </a:solidFill>
              </a:rPr>
              <a:t>може да биде покриен со оперативно овластување доставено до операторот на </a:t>
            </a:r>
            <a:r>
              <a:rPr lang="en-US" sz="1200" dirty="0" smtClean="0">
                <a:solidFill>
                  <a:schemeClr val="accent5">
                    <a:lumMod val="75000"/>
                  </a:schemeClr>
                </a:solidFill>
              </a:rPr>
              <a:t>UAS</a:t>
            </a:r>
          </a:p>
          <a:p>
            <a:pPr marL="171450" indent="-171450">
              <a:buFontTx/>
              <a:buChar char="-"/>
            </a:pPr>
            <a:r>
              <a:rPr lang="mk-MK" sz="1200" dirty="0" smtClean="0">
                <a:solidFill>
                  <a:schemeClr val="accent5">
                    <a:lumMod val="75000"/>
                  </a:schemeClr>
                </a:solidFill>
              </a:rPr>
              <a:t>Производителот може да аплицира во </a:t>
            </a:r>
            <a:r>
              <a:rPr lang="en-US" sz="1200" dirty="0" smtClean="0">
                <a:solidFill>
                  <a:schemeClr val="accent5">
                    <a:lumMod val="75000"/>
                  </a:schemeClr>
                </a:solidFill>
              </a:rPr>
              <a:t>EASA </a:t>
            </a:r>
            <a:r>
              <a:rPr lang="mk-MK" sz="1200" dirty="0" smtClean="0">
                <a:solidFill>
                  <a:schemeClr val="accent5">
                    <a:lumMod val="75000"/>
                  </a:schemeClr>
                </a:solidFill>
              </a:rPr>
              <a:t>за </a:t>
            </a:r>
            <a:r>
              <a:rPr lang="en-US" sz="1200" dirty="0" smtClean="0">
                <a:solidFill>
                  <a:schemeClr val="accent5">
                    <a:lumMod val="75000"/>
                  </a:schemeClr>
                </a:solidFill>
              </a:rPr>
              <a:t>(R)TC*</a:t>
            </a:r>
          </a:p>
          <a:p>
            <a:pPr marL="285750" indent="-285750">
              <a:buFontTx/>
              <a:buChar char="-"/>
            </a:pPr>
            <a:endParaRPr lang="en-US" dirty="0">
              <a:solidFill>
                <a:schemeClr val="accent5">
                  <a:lumMod val="75000"/>
                </a:schemeClr>
              </a:solidFill>
            </a:endParaRPr>
          </a:p>
        </p:txBody>
      </p:sp>
      <p:sp>
        <p:nvSpPr>
          <p:cNvPr id="15" name="Rectangle 14"/>
          <p:cNvSpPr/>
          <p:nvPr/>
        </p:nvSpPr>
        <p:spPr>
          <a:xfrm>
            <a:off x="3257549" y="4181474"/>
            <a:ext cx="2238376" cy="16668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mk-MK" sz="1200" dirty="0">
                <a:solidFill>
                  <a:schemeClr val="accent5">
                    <a:lumMod val="75000"/>
                  </a:schemeClr>
                </a:solidFill>
              </a:rPr>
              <a:t>Дизајнот на </a:t>
            </a:r>
            <a:r>
              <a:rPr lang="en-US" sz="1200" dirty="0">
                <a:solidFill>
                  <a:schemeClr val="accent5">
                    <a:lumMod val="75000"/>
                  </a:schemeClr>
                </a:solidFill>
              </a:rPr>
              <a:t>UAS </a:t>
            </a:r>
            <a:r>
              <a:rPr lang="mk-MK" sz="1200" dirty="0">
                <a:solidFill>
                  <a:schemeClr val="accent5">
                    <a:lumMod val="75000"/>
                  </a:schemeClr>
                </a:solidFill>
              </a:rPr>
              <a:t>може да биде покриен со оперативно овластување доставено до операторот на </a:t>
            </a:r>
            <a:r>
              <a:rPr lang="en-US" sz="1200" dirty="0">
                <a:solidFill>
                  <a:schemeClr val="accent5">
                    <a:lumMod val="75000"/>
                  </a:schemeClr>
                </a:solidFill>
              </a:rPr>
              <a:t>UAS</a:t>
            </a:r>
          </a:p>
          <a:p>
            <a:pPr marL="171450" indent="-171450">
              <a:buFontTx/>
              <a:buChar char="-"/>
            </a:pPr>
            <a:r>
              <a:rPr lang="mk-MK" sz="1200" dirty="0">
                <a:solidFill>
                  <a:schemeClr val="accent5">
                    <a:lumMod val="75000"/>
                  </a:schemeClr>
                </a:solidFill>
              </a:rPr>
              <a:t>Производителот може да аплицира во </a:t>
            </a:r>
            <a:r>
              <a:rPr lang="en-US" sz="1200" dirty="0">
                <a:solidFill>
                  <a:schemeClr val="accent5">
                    <a:lumMod val="75000"/>
                  </a:schemeClr>
                </a:solidFill>
              </a:rPr>
              <a:t>EASA </a:t>
            </a:r>
            <a:r>
              <a:rPr lang="mk-MK" sz="1200" dirty="0">
                <a:solidFill>
                  <a:schemeClr val="accent5">
                    <a:lumMod val="75000"/>
                  </a:schemeClr>
                </a:solidFill>
              </a:rPr>
              <a:t>за </a:t>
            </a:r>
            <a:r>
              <a:rPr lang="en-US" sz="1200" dirty="0">
                <a:solidFill>
                  <a:schemeClr val="accent5">
                    <a:lumMod val="75000"/>
                  </a:schemeClr>
                </a:solidFill>
              </a:rPr>
              <a:t>(R)TC</a:t>
            </a:r>
          </a:p>
        </p:txBody>
      </p:sp>
      <p:sp>
        <p:nvSpPr>
          <p:cNvPr id="16" name="Rectangle 15"/>
          <p:cNvSpPr/>
          <p:nvPr/>
        </p:nvSpPr>
        <p:spPr>
          <a:xfrm>
            <a:off x="5638799" y="4171952"/>
            <a:ext cx="1914525" cy="5953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accent5">
                    <a:lumMod val="75000"/>
                  </a:schemeClr>
                </a:solidFill>
              </a:rPr>
              <a:t>*(R)TC </a:t>
            </a:r>
            <a:r>
              <a:rPr lang="mk-MK" sz="1200" dirty="0" smtClean="0">
                <a:solidFill>
                  <a:schemeClr val="accent5">
                    <a:lumMod val="75000"/>
                  </a:schemeClr>
                </a:solidFill>
              </a:rPr>
              <a:t>се издава од </a:t>
            </a:r>
            <a:r>
              <a:rPr lang="en-US" sz="1200" dirty="0" smtClean="0">
                <a:solidFill>
                  <a:schemeClr val="accent5">
                    <a:lumMod val="75000"/>
                  </a:schemeClr>
                </a:solidFill>
              </a:rPr>
              <a:t>EASA </a:t>
            </a:r>
            <a:r>
              <a:rPr lang="mk-MK" sz="1200" dirty="0" smtClean="0">
                <a:solidFill>
                  <a:schemeClr val="accent5">
                    <a:lumMod val="75000"/>
                  </a:schemeClr>
                </a:solidFill>
              </a:rPr>
              <a:t>задолжително</a:t>
            </a:r>
            <a:endParaRPr lang="en-US" sz="1200" dirty="0">
              <a:solidFill>
                <a:schemeClr val="accent5">
                  <a:lumMod val="75000"/>
                </a:schemeClr>
              </a:solidFill>
            </a:endParaRPr>
          </a:p>
        </p:txBody>
      </p:sp>
      <p:sp>
        <p:nvSpPr>
          <p:cNvPr id="17" name="Rectangle 16"/>
          <p:cNvSpPr/>
          <p:nvPr/>
        </p:nvSpPr>
        <p:spPr>
          <a:xfrm>
            <a:off x="8029577" y="4605704"/>
            <a:ext cx="3399324" cy="2952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solidFill>
                  <a:schemeClr val="accent5">
                    <a:lumMod val="75000"/>
                  </a:schemeClr>
                </a:solidFill>
              </a:rPr>
              <a:t>*(R)TC </a:t>
            </a:r>
            <a:r>
              <a:rPr lang="mk-MK" sz="1200" dirty="0">
                <a:solidFill>
                  <a:schemeClr val="accent5">
                    <a:lumMod val="75000"/>
                  </a:schemeClr>
                </a:solidFill>
              </a:rPr>
              <a:t>се издава од </a:t>
            </a:r>
            <a:r>
              <a:rPr lang="en-US" sz="1200" dirty="0">
                <a:solidFill>
                  <a:schemeClr val="accent5">
                    <a:lumMod val="75000"/>
                  </a:schemeClr>
                </a:solidFill>
              </a:rPr>
              <a:t>EASA </a:t>
            </a:r>
            <a:r>
              <a:rPr lang="mk-MK" sz="1200" dirty="0">
                <a:solidFill>
                  <a:schemeClr val="accent5">
                    <a:lumMod val="75000"/>
                  </a:schemeClr>
                </a:solidFill>
              </a:rPr>
              <a:t>задолжително</a:t>
            </a:r>
            <a:endParaRPr lang="en-US" sz="1200" dirty="0">
              <a:solidFill>
                <a:schemeClr val="accent5">
                  <a:lumMod val="75000"/>
                </a:schemeClr>
              </a:solidFill>
            </a:endParaRPr>
          </a:p>
        </p:txBody>
      </p:sp>
    </p:spTree>
    <p:extLst>
      <p:ext uri="{BB962C8B-B14F-4D97-AF65-F5344CB8AC3E}">
        <p14:creationId xmlns:p14="http://schemas.microsoft.com/office/powerpoint/2010/main" xmlns="" val="310884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accent5">
                    <a:lumMod val="75000"/>
                  </a:schemeClr>
                </a:solidFill>
                <a:latin typeface="+mn-lt"/>
              </a:rPr>
              <a:t>                  LUC - </a:t>
            </a:r>
            <a:r>
              <a:rPr lang="mk-MK" sz="3200" b="1" dirty="0" smtClean="0">
                <a:solidFill>
                  <a:schemeClr val="accent5">
                    <a:lumMod val="75000"/>
                  </a:schemeClr>
                </a:solidFill>
                <a:latin typeface="+mn-lt"/>
              </a:rPr>
              <a:t>Сертификат </a:t>
            </a:r>
            <a:r>
              <a:rPr lang="mk-MK" sz="3200" b="1" dirty="0">
                <a:solidFill>
                  <a:schemeClr val="accent5">
                    <a:lumMod val="75000"/>
                  </a:schemeClr>
                </a:solidFill>
                <a:latin typeface="+mn-lt"/>
              </a:rPr>
              <a:t>за оператор на дрон </a:t>
            </a:r>
            <a:endParaRPr lang="en-US" sz="3200" b="1" dirty="0">
              <a:solidFill>
                <a:schemeClr val="accent5">
                  <a:lumMod val="75000"/>
                </a:schemeClr>
              </a:solidFill>
              <a:latin typeface="+mn-lt"/>
            </a:endParaRPr>
          </a:p>
        </p:txBody>
      </p:sp>
      <p:sp>
        <p:nvSpPr>
          <p:cNvPr id="3" name="Content Placeholder 2"/>
          <p:cNvSpPr>
            <a:spLocks noGrp="1"/>
          </p:cNvSpPr>
          <p:nvPr>
            <p:ph idx="1"/>
          </p:nvPr>
        </p:nvSpPr>
        <p:spPr>
          <a:xfrm>
            <a:off x="0" y="1107830"/>
            <a:ext cx="12192000" cy="5750170"/>
          </a:xfrm>
        </p:spPr>
        <p:txBody>
          <a:bodyPr>
            <a:normAutofit fontScale="85000" lnSpcReduction="20000"/>
          </a:bodyPr>
          <a:lstStyle/>
          <a:p>
            <a:pPr marL="0" indent="0">
              <a:buNone/>
            </a:pPr>
            <a:r>
              <a:rPr lang="en-US" b="1" dirty="0" smtClean="0"/>
              <a:t>                         </a:t>
            </a:r>
            <a:r>
              <a:rPr lang="en-US" sz="2400" b="1" dirty="0" smtClean="0">
                <a:solidFill>
                  <a:schemeClr val="accent5">
                    <a:lumMod val="50000"/>
                  </a:schemeClr>
                </a:solidFill>
              </a:rPr>
              <a:t>Light </a:t>
            </a:r>
            <a:r>
              <a:rPr lang="en-US" sz="2400" b="1" dirty="0">
                <a:solidFill>
                  <a:schemeClr val="accent5">
                    <a:lumMod val="50000"/>
                  </a:schemeClr>
                </a:solidFill>
              </a:rPr>
              <a:t>UAS operator Certificate (LUC</a:t>
            </a:r>
            <a:r>
              <a:rPr lang="en-US" sz="2400" b="1" dirty="0" smtClean="0">
                <a:solidFill>
                  <a:schemeClr val="accent5">
                    <a:lumMod val="50000"/>
                  </a:schemeClr>
                </a:solidFill>
              </a:rPr>
              <a:t>)  -</a:t>
            </a:r>
            <a:r>
              <a:rPr lang="mk-MK" sz="2400" b="1" dirty="0" smtClean="0">
                <a:solidFill>
                  <a:schemeClr val="accent5">
                    <a:lumMod val="50000"/>
                  </a:schemeClr>
                </a:solidFill>
              </a:rPr>
              <a:t>  </a:t>
            </a:r>
            <a:r>
              <a:rPr lang="mk-MK" sz="2400" b="1" dirty="0">
                <a:solidFill>
                  <a:schemeClr val="accent5">
                    <a:lumMod val="50000"/>
                  </a:schemeClr>
                </a:solidFill>
              </a:rPr>
              <a:t>Сертификат за оператор на дрон </a:t>
            </a:r>
            <a:endParaRPr lang="en-US" sz="2400" dirty="0">
              <a:solidFill>
                <a:schemeClr val="accent5">
                  <a:lumMod val="50000"/>
                </a:schemeClr>
              </a:solidFill>
            </a:endParaRPr>
          </a:p>
          <a:p>
            <a:r>
              <a:rPr lang="mk-MK" sz="2100" b="1" dirty="0" smtClean="0">
                <a:solidFill>
                  <a:schemeClr val="accent5">
                    <a:lumMod val="50000"/>
                  </a:schemeClr>
                </a:solidFill>
              </a:rPr>
              <a:t>Што е LUC</a:t>
            </a:r>
            <a:endParaRPr lang="mk-MK" sz="2100" dirty="0" smtClean="0">
              <a:solidFill>
                <a:schemeClr val="accent5">
                  <a:lumMod val="50000"/>
                </a:schemeClr>
              </a:solidFill>
            </a:endParaRPr>
          </a:p>
          <a:p>
            <a:r>
              <a:rPr lang="mk-MK" sz="2100" dirty="0" smtClean="0"/>
              <a:t>LUC е опционален оперативен сертификат кој, доколку се добие, гарантира некои привилегии на неговиот носител. Највисока привилегија може да биде можноста да се започне со работа во посебна категорија без потреба од оперативно овластување од Агенција за воздушна пловидба. Достапноста на LUC сертификатот претставува квантна промена во ефикасноста на воздушните услуги со беспилотни летала, истовремено обезбедувајќи безбедни услови. Многу работни часови би можеле да се зачуваат со забрзување на процесот кој што инаку би ја запрел секоја работа што чека да се формализира и да се одобри овластувањето.</a:t>
            </a:r>
          </a:p>
          <a:p>
            <a:r>
              <a:rPr lang="mk-MK" sz="2100" b="1" dirty="0" smtClean="0">
                <a:solidFill>
                  <a:schemeClr val="accent5">
                    <a:lumMod val="50000"/>
                  </a:schemeClr>
                </a:solidFill>
              </a:rPr>
              <a:t>Aгенција за цивилно воздухопловство  - Евалуација на LUC  </a:t>
            </a:r>
            <a:endParaRPr lang="mk-MK" sz="2100" dirty="0" smtClean="0">
              <a:solidFill>
                <a:schemeClr val="accent5">
                  <a:lumMod val="50000"/>
                </a:schemeClr>
              </a:solidFill>
            </a:endParaRPr>
          </a:p>
          <a:p>
            <a:r>
              <a:rPr lang="mk-MK" sz="2100" dirty="0" smtClean="0"/>
              <a:t>Апликација за LUC може да се испрати само до Агенција за цивилно воздухопловство за регистрација. Оператор на UAS може да одлучи доброволно да побара од Агенција за цивилно воздухопловство да ја процени неговата организација. Ова е за да се утврди дали тие се способни сами да го проценат ризикот од нивното работење. Барањата што треба да ги покажат овие оператори се дефинирани во Дел C (Ц)  од Регулативата (ЕУ) 2019/947. Кога Агенција за цивилно воздухопловство ќе биде задоволна, тие ке доделат, доколку е потребно, врз основа на зрелоста на организацијата, привилегија на операторот на UAS да го процени ризикот од неговото работење и на крајот самостојно да се самооцени и овласти, без потреба од  Агенција за цивилно воздухопловство да го стори тоа ( во зависност од различните степени на привилегии доделени на таа организација според LUC). </a:t>
            </a:r>
          </a:p>
          <a:p>
            <a:r>
              <a:rPr lang="mk-MK" sz="2100" b="1" dirty="0" smtClean="0">
                <a:solidFill>
                  <a:schemeClr val="accent5">
                    <a:lumMod val="50000"/>
                  </a:schemeClr>
                </a:solidFill>
              </a:rPr>
              <a:t>Кои се привилегиите на LUC?</a:t>
            </a:r>
            <a:endParaRPr lang="mk-MK" sz="2100" dirty="0" smtClean="0">
              <a:solidFill>
                <a:schemeClr val="accent5">
                  <a:lumMod val="50000"/>
                </a:schemeClr>
              </a:solidFill>
            </a:endParaRPr>
          </a:p>
          <a:p>
            <a:pPr lvl="0"/>
            <a:r>
              <a:rPr lang="mk-MK" sz="2100" dirty="0" smtClean="0"/>
              <a:t>Да се ​​спроведуваат операции опфатени со стандардни сценарија </a:t>
            </a:r>
            <a:r>
              <a:rPr lang="mk-MK" sz="2100" u="sng" dirty="0" smtClean="0">
                <a:solidFill>
                  <a:schemeClr val="accent5"/>
                </a:solidFill>
              </a:rPr>
              <a:t>STS</a:t>
            </a:r>
            <a:r>
              <a:rPr lang="mk-MK" sz="2100" dirty="0" smtClean="0">
                <a:solidFill>
                  <a:schemeClr val="accent5"/>
                </a:solidFill>
              </a:rPr>
              <a:t> </a:t>
            </a:r>
            <a:r>
              <a:rPr lang="mk-MK" sz="2100" dirty="0" smtClean="0"/>
              <a:t>без поднесување декларација, или; </a:t>
            </a:r>
          </a:p>
          <a:p>
            <a:pPr lvl="0"/>
            <a:r>
              <a:rPr lang="mk-MK" sz="2100" dirty="0" smtClean="0"/>
              <a:t>Самоовластување на операции спроведени од операторот на UAS и покриени со </a:t>
            </a:r>
            <a:r>
              <a:rPr lang="mk-MK" sz="2100" u="sng" dirty="0" smtClean="0">
                <a:hlinkClick r:id="rId2"/>
              </a:rPr>
              <a:t>PDRA</a:t>
            </a:r>
            <a:r>
              <a:rPr lang="mk-MK" sz="2100" u="sng" dirty="0" smtClean="0"/>
              <a:t> </a:t>
            </a:r>
            <a:r>
              <a:rPr lang="mk-MK" sz="2100" dirty="0" smtClean="0"/>
              <a:t> без барање за овластување, или;</a:t>
            </a:r>
          </a:p>
          <a:p>
            <a:pPr lvl="0"/>
            <a:r>
              <a:rPr lang="mk-MK" sz="2100" dirty="0" smtClean="0"/>
              <a:t>Самостојно да ги овласти сите операции што ги спроведува операторот на UAS без да аплицира за овластување.  </a:t>
            </a:r>
            <a:endParaRPr lang="mk-MK" sz="2100" dirty="0"/>
          </a:p>
        </p:txBody>
      </p:sp>
      <p:pic>
        <p:nvPicPr>
          <p:cNvPr id="4" name="Picture 3" descr="www.caa.gov.mk"/>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77049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174"/>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accent5">
                    <a:lumMod val="75000"/>
                  </a:schemeClr>
                </a:solidFill>
              </a:rPr>
              <a:t>                        LUC </a:t>
            </a:r>
            <a:r>
              <a:rPr lang="en-US" sz="3200" b="1" dirty="0">
                <a:solidFill>
                  <a:schemeClr val="accent5">
                    <a:lumMod val="75000"/>
                  </a:schemeClr>
                </a:solidFill>
              </a:rPr>
              <a:t>- </a:t>
            </a:r>
            <a:r>
              <a:rPr lang="mk-MK" sz="3200" b="1" dirty="0">
                <a:solidFill>
                  <a:schemeClr val="accent5">
                    <a:lumMod val="75000"/>
                  </a:schemeClr>
                </a:solidFill>
              </a:rPr>
              <a:t>Сертификат за оператор на дрон</a:t>
            </a:r>
            <a:endParaRPr lang="en-US" sz="3200"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6"/>
            <a:ext cx="2444262" cy="1001590"/>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95350" y="1438274"/>
            <a:ext cx="10972799" cy="5238750"/>
          </a:xfrm>
        </p:spPr>
      </p:pic>
      <p:sp>
        <p:nvSpPr>
          <p:cNvPr id="6" name="Rectangle 5"/>
          <p:cNvSpPr/>
          <p:nvPr/>
        </p:nvSpPr>
        <p:spPr>
          <a:xfrm>
            <a:off x="1123951" y="1104900"/>
            <a:ext cx="9448800" cy="10858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chemeClr val="accent5">
                    <a:lumMod val="75000"/>
                  </a:schemeClr>
                </a:solidFill>
              </a:rPr>
              <a:t>Light UAS operator Certificate (LUC)  </a:t>
            </a:r>
            <a:r>
              <a:rPr lang="mk-MK" sz="2800" b="1" dirty="0" smtClean="0">
                <a:solidFill>
                  <a:schemeClr val="accent5">
                    <a:lumMod val="75000"/>
                  </a:schemeClr>
                </a:solidFill>
              </a:rPr>
              <a:t>  </a:t>
            </a:r>
            <a:endParaRPr lang="en-US" sz="2800" b="1" dirty="0" smtClean="0">
              <a:solidFill>
                <a:schemeClr val="accent5">
                  <a:lumMod val="75000"/>
                </a:schemeClr>
              </a:solidFill>
            </a:endParaRPr>
          </a:p>
          <a:p>
            <a:pPr algn="ctr"/>
            <a:r>
              <a:rPr lang="mk-MK" sz="2800" b="1" dirty="0" smtClean="0">
                <a:solidFill>
                  <a:schemeClr val="accent5">
                    <a:lumMod val="75000"/>
                  </a:schemeClr>
                </a:solidFill>
              </a:rPr>
              <a:t>Сертификат </a:t>
            </a:r>
            <a:r>
              <a:rPr lang="mk-MK" sz="2800" b="1" dirty="0">
                <a:solidFill>
                  <a:schemeClr val="accent5">
                    <a:lumMod val="75000"/>
                  </a:schemeClr>
                </a:solidFill>
              </a:rPr>
              <a:t>за оператор на дрон</a:t>
            </a:r>
            <a:endParaRPr lang="en-US" sz="2800" dirty="0">
              <a:solidFill>
                <a:schemeClr val="accent5">
                  <a:lumMod val="75000"/>
                </a:schemeClr>
              </a:solidFill>
            </a:endParaRPr>
          </a:p>
        </p:txBody>
      </p:sp>
      <p:sp>
        <p:nvSpPr>
          <p:cNvPr id="7" name="Rectangle 6"/>
          <p:cNvSpPr/>
          <p:nvPr/>
        </p:nvSpPr>
        <p:spPr>
          <a:xfrm>
            <a:off x="3886200" y="2276475"/>
            <a:ext cx="4571999" cy="4667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400" b="1" dirty="0" smtClean="0">
                <a:solidFill>
                  <a:schemeClr val="accent5">
                    <a:lumMod val="75000"/>
                  </a:schemeClr>
                </a:solidFill>
              </a:rPr>
              <a:t>Доброволен сертификат</a:t>
            </a:r>
            <a:endParaRPr lang="en-US" sz="2400" b="1" dirty="0">
              <a:solidFill>
                <a:schemeClr val="accent5">
                  <a:lumMod val="75000"/>
                </a:schemeClr>
              </a:solidFill>
            </a:endParaRPr>
          </a:p>
        </p:txBody>
      </p:sp>
      <p:sp>
        <p:nvSpPr>
          <p:cNvPr id="8" name="Rectangle 7"/>
          <p:cNvSpPr/>
          <p:nvPr/>
        </p:nvSpPr>
        <p:spPr>
          <a:xfrm>
            <a:off x="7724775" y="2781300"/>
            <a:ext cx="2552699" cy="3619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b="1" dirty="0" smtClean="0">
                <a:solidFill>
                  <a:srgbClr val="C00000"/>
                </a:solidFill>
              </a:rPr>
              <a:t>Можни привилегии</a:t>
            </a:r>
            <a:endParaRPr lang="en-US" b="1" dirty="0">
              <a:solidFill>
                <a:srgbClr val="C00000"/>
              </a:solidFill>
            </a:endParaRPr>
          </a:p>
        </p:txBody>
      </p:sp>
      <p:sp>
        <p:nvSpPr>
          <p:cNvPr id="9" name="Rectangle 8"/>
          <p:cNvSpPr/>
          <p:nvPr/>
        </p:nvSpPr>
        <p:spPr>
          <a:xfrm>
            <a:off x="4200524" y="3524250"/>
            <a:ext cx="2066925" cy="6477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dirty="0" smtClean="0">
                <a:solidFill>
                  <a:schemeClr val="accent5">
                    <a:lumMod val="75000"/>
                  </a:schemeClr>
                </a:solidFill>
              </a:rPr>
              <a:t>АЦВ </a:t>
            </a:r>
          </a:p>
          <a:p>
            <a:pPr algn="ctr"/>
            <a:r>
              <a:rPr lang="mk-MK" dirty="0">
                <a:solidFill>
                  <a:schemeClr val="accent5">
                    <a:lumMod val="75000"/>
                  </a:schemeClr>
                </a:solidFill>
              </a:rPr>
              <a:t>н</a:t>
            </a:r>
            <a:r>
              <a:rPr lang="mk-MK" dirty="0" smtClean="0">
                <a:solidFill>
                  <a:schemeClr val="accent5">
                    <a:lumMod val="75000"/>
                  </a:schemeClr>
                </a:solidFill>
              </a:rPr>
              <a:t>а земја членка</a:t>
            </a:r>
            <a:endParaRPr lang="en-US" dirty="0">
              <a:solidFill>
                <a:schemeClr val="accent5">
                  <a:lumMod val="75000"/>
                </a:schemeClr>
              </a:solidFill>
            </a:endParaRPr>
          </a:p>
        </p:txBody>
      </p:sp>
      <p:sp>
        <p:nvSpPr>
          <p:cNvPr id="10" name="Rectangle 9"/>
          <p:cNvSpPr/>
          <p:nvPr/>
        </p:nvSpPr>
        <p:spPr>
          <a:xfrm>
            <a:off x="7496175" y="3152778"/>
            <a:ext cx="3200399" cy="8191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600" dirty="0" smtClean="0">
                <a:solidFill>
                  <a:schemeClr val="accent5">
                    <a:lumMod val="75000"/>
                  </a:schemeClr>
                </a:solidFill>
              </a:rPr>
              <a:t>    </a:t>
            </a:r>
            <a:r>
              <a:rPr lang="mk-MK" sz="1600" dirty="0" smtClean="0">
                <a:solidFill>
                  <a:schemeClr val="accent5">
                    <a:lumMod val="75000"/>
                  </a:schemeClr>
                </a:solidFill>
              </a:rPr>
              <a:t>Операции според Стандардно сценарио без поднесување на декларација</a:t>
            </a:r>
            <a:r>
              <a:rPr lang="en-US" sz="1600" dirty="0" smtClean="0">
                <a:solidFill>
                  <a:schemeClr val="accent5">
                    <a:lumMod val="75000"/>
                  </a:schemeClr>
                </a:solidFill>
              </a:rPr>
              <a:t> (STS)</a:t>
            </a:r>
            <a:endParaRPr lang="en-US" sz="1600" dirty="0">
              <a:solidFill>
                <a:schemeClr val="accent5">
                  <a:lumMod val="75000"/>
                </a:schemeClr>
              </a:solidFill>
            </a:endParaRPr>
          </a:p>
        </p:txBody>
      </p:sp>
      <p:sp>
        <p:nvSpPr>
          <p:cNvPr id="11" name="Rectangle 10"/>
          <p:cNvSpPr/>
          <p:nvPr/>
        </p:nvSpPr>
        <p:spPr>
          <a:xfrm>
            <a:off x="7496176" y="3981451"/>
            <a:ext cx="3200399" cy="81914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chemeClr val="accent5">
                    <a:lumMod val="75000"/>
                  </a:schemeClr>
                </a:solidFill>
              </a:rPr>
              <a:t>   </a:t>
            </a:r>
            <a:r>
              <a:rPr lang="mk-MK" sz="1600" dirty="0" smtClean="0">
                <a:solidFill>
                  <a:schemeClr val="accent5">
                    <a:lumMod val="75000"/>
                  </a:schemeClr>
                </a:solidFill>
              </a:rPr>
              <a:t>Самоовластени операции според однапред утврдена проценка на ризик</a:t>
            </a:r>
            <a:r>
              <a:rPr lang="en-US" sz="1600" dirty="0" smtClean="0">
                <a:solidFill>
                  <a:schemeClr val="accent5">
                    <a:lumMod val="75000"/>
                  </a:schemeClr>
                </a:solidFill>
              </a:rPr>
              <a:t> (PDRA)</a:t>
            </a:r>
            <a:endParaRPr lang="en-US" sz="1600" dirty="0">
              <a:solidFill>
                <a:schemeClr val="accent5">
                  <a:lumMod val="75000"/>
                </a:schemeClr>
              </a:solidFill>
            </a:endParaRPr>
          </a:p>
        </p:txBody>
      </p:sp>
      <p:sp>
        <p:nvSpPr>
          <p:cNvPr id="12" name="Rectangle 11"/>
          <p:cNvSpPr/>
          <p:nvPr/>
        </p:nvSpPr>
        <p:spPr>
          <a:xfrm>
            <a:off x="7496177" y="4800600"/>
            <a:ext cx="3200397" cy="8286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chemeClr val="accent5">
                    <a:lumMod val="75000"/>
                  </a:schemeClr>
                </a:solidFill>
              </a:rPr>
              <a:t>   </a:t>
            </a:r>
            <a:r>
              <a:rPr lang="mk-MK" sz="1600" dirty="0" smtClean="0">
                <a:solidFill>
                  <a:schemeClr val="accent5">
                    <a:lumMod val="75000"/>
                  </a:schemeClr>
                </a:solidFill>
              </a:rPr>
              <a:t>Нови операции, кои не се опфатени со однапред ефинирана проценка на ризик</a:t>
            </a:r>
            <a:r>
              <a:rPr lang="en-US" sz="1600" dirty="0" smtClean="0">
                <a:solidFill>
                  <a:schemeClr val="accent5">
                    <a:lumMod val="75000"/>
                  </a:schemeClr>
                </a:solidFill>
              </a:rPr>
              <a:t> (OSO)</a:t>
            </a:r>
            <a:endParaRPr lang="en-US" sz="1600" dirty="0">
              <a:solidFill>
                <a:schemeClr val="accent5">
                  <a:lumMod val="75000"/>
                </a:schemeClr>
              </a:solidFill>
            </a:endParaRPr>
          </a:p>
        </p:txBody>
      </p:sp>
      <p:sp>
        <p:nvSpPr>
          <p:cNvPr id="13" name="Rectangle 12"/>
          <p:cNvSpPr/>
          <p:nvPr/>
        </p:nvSpPr>
        <p:spPr>
          <a:xfrm>
            <a:off x="895348" y="4648200"/>
            <a:ext cx="4048127" cy="1133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mk-MK" sz="1600" dirty="0" smtClean="0">
                <a:solidFill>
                  <a:schemeClr val="accent5">
                    <a:lumMod val="75000"/>
                  </a:schemeClr>
                </a:solidFill>
              </a:rPr>
              <a:t>Демонстрираат способност да го проценат ризикот од работењето, врз основа на барањата од </a:t>
            </a:r>
            <a:r>
              <a:rPr lang="en-US" sz="1600" dirty="0" smtClean="0">
                <a:solidFill>
                  <a:schemeClr val="accent5">
                    <a:lumMod val="75000"/>
                  </a:schemeClr>
                </a:solidFill>
              </a:rPr>
              <a:t>SMS</a:t>
            </a:r>
            <a:r>
              <a:rPr lang="mk-MK" sz="1600" dirty="0">
                <a:solidFill>
                  <a:schemeClr val="accent5">
                    <a:lumMod val="75000"/>
                  </a:schemeClr>
                </a:solidFill>
              </a:rPr>
              <a:t> </a:t>
            </a:r>
            <a:r>
              <a:rPr lang="mk-MK" sz="1600" dirty="0" smtClean="0">
                <a:solidFill>
                  <a:schemeClr val="accent5">
                    <a:lumMod val="75000"/>
                  </a:schemeClr>
                </a:solidFill>
              </a:rPr>
              <a:t>-</a:t>
            </a:r>
            <a:r>
              <a:rPr lang="en-US" sz="1600" dirty="0" smtClean="0">
                <a:solidFill>
                  <a:schemeClr val="accent5">
                    <a:lumMod val="75000"/>
                  </a:schemeClr>
                </a:solidFill>
              </a:rPr>
              <a:t> Safety Management System</a:t>
            </a:r>
            <a:r>
              <a:rPr lang="mk-MK" sz="1600" dirty="0" smtClean="0">
                <a:solidFill>
                  <a:schemeClr val="accent5">
                    <a:lumMod val="75000"/>
                  </a:schemeClr>
                </a:solidFill>
              </a:rPr>
              <a:t>  (Менаџмент систем за безбедност)</a:t>
            </a:r>
            <a:endParaRPr lang="en-US" sz="1600" dirty="0">
              <a:solidFill>
                <a:schemeClr val="accent5">
                  <a:lumMod val="75000"/>
                </a:schemeClr>
              </a:solidFill>
            </a:endParaRPr>
          </a:p>
        </p:txBody>
      </p:sp>
      <p:sp>
        <p:nvSpPr>
          <p:cNvPr id="14" name="Rectangle 13"/>
          <p:cNvSpPr/>
          <p:nvPr/>
        </p:nvSpPr>
        <p:spPr>
          <a:xfrm>
            <a:off x="2228850" y="5876926"/>
            <a:ext cx="7518887" cy="5714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dirty="0" smtClean="0">
                <a:solidFill>
                  <a:schemeClr val="accent5">
                    <a:lumMod val="75000"/>
                  </a:schemeClr>
                </a:solidFill>
              </a:rPr>
              <a:t>Сертификатот за оператор на дрон (</a:t>
            </a:r>
            <a:r>
              <a:rPr lang="en-US" dirty="0" smtClean="0">
                <a:solidFill>
                  <a:schemeClr val="accent5">
                    <a:lumMod val="75000"/>
                  </a:schemeClr>
                </a:solidFill>
              </a:rPr>
              <a:t>LUC) </a:t>
            </a:r>
            <a:r>
              <a:rPr lang="mk-MK" dirty="0" smtClean="0">
                <a:solidFill>
                  <a:schemeClr val="accent5">
                    <a:lumMod val="75000"/>
                  </a:schemeClr>
                </a:solidFill>
              </a:rPr>
              <a:t>е валиден во сите земји членки на ЕУ без дополнителни демонстрации</a:t>
            </a:r>
            <a:endParaRPr lang="en-US" dirty="0">
              <a:solidFill>
                <a:schemeClr val="accent5">
                  <a:lumMod val="75000"/>
                </a:schemeClr>
              </a:solidFill>
            </a:endParaRPr>
          </a:p>
        </p:txBody>
      </p:sp>
    </p:spTree>
    <p:extLst>
      <p:ext uri="{BB962C8B-B14F-4D97-AF65-F5344CB8AC3E}">
        <p14:creationId xmlns:p14="http://schemas.microsoft.com/office/powerpoint/2010/main" xmlns="" val="2493520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175"/>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latin typeface="+mn-lt"/>
              </a:rPr>
              <a:t>                              </a:t>
            </a:r>
            <a:r>
              <a:rPr lang="mk-MK" sz="3200" b="1" dirty="0" smtClean="0">
                <a:solidFill>
                  <a:schemeClr val="accent5">
                    <a:lumMod val="75000"/>
                  </a:schemeClr>
                </a:solidFill>
                <a:latin typeface="+mn-lt"/>
              </a:rPr>
              <a:t>Посебна категорија - резиме</a:t>
            </a:r>
            <a:endParaRPr lang="en-US" sz="3200" b="1" dirty="0">
              <a:solidFill>
                <a:schemeClr val="accent5">
                  <a:lumMod val="75000"/>
                </a:schemeClr>
              </a:solidFill>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6"/>
            <a:ext cx="2444262" cy="1001590"/>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1314451"/>
            <a:ext cx="10668000" cy="5286375"/>
          </a:xfrm>
          <a:ln/>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990600" y="1362075"/>
            <a:ext cx="7639050" cy="7905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3200" b="1" dirty="0">
                <a:solidFill>
                  <a:schemeClr val="accent5">
                    <a:lumMod val="75000"/>
                  </a:schemeClr>
                </a:solidFill>
              </a:rPr>
              <a:t>Посебна категорија - </a:t>
            </a:r>
            <a:r>
              <a:rPr lang="mk-MK" sz="3200" b="1" dirty="0" smtClean="0">
                <a:solidFill>
                  <a:schemeClr val="accent5">
                    <a:lumMod val="75000"/>
                  </a:schemeClr>
                </a:solidFill>
              </a:rPr>
              <a:t>резиме</a:t>
            </a:r>
            <a:endParaRPr lang="en-US" sz="3200" dirty="0">
              <a:solidFill>
                <a:schemeClr val="accent5">
                  <a:lumMod val="75000"/>
                </a:schemeClr>
              </a:solidFill>
            </a:endParaRPr>
          </a:p>
        </p:txBody>
      </p:sp>
      <p:sp>
        <p:nvSpPr>
          <p:cNvPr id="7" name="Rectangle 6"/>
          <p:cNvSpPr/>
          <p:nvPr/>
        </p:nvSpPr>
        <p:spPr>
          <a:xfrm>
            <a:off x="990599" y="2266951"/>
            <a:ext cx="6791325"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000" dirty="0" smtClean="0">
                <a:solidFill>
                  <a:schemeClr val="accent5">
                    <a:lumMod val="75000"/>
                  </a:schemeClr>
                </a:solidFill>
              </a:rPr>
              <a:t>                    Четри можни опции за операторите на </a:t>
            </a:r>
            <a:r>
              <a:rPr lang="en-US" sz="2000" dirty="0" smtClean="0">
                <a:solidFill>
                  <a:schemeClr val="accent5">
                    <a:lumMod val="75000"/>
                  </a:schemeClr>
                </a:solidFill>
              </a:rPr>
              <a:t>UAS</a:t>
            </a:r>
            <a:endParaRPr lang="en-US" sz="2000" dirty="0">
              <a:solidFill>
                <a:schemeClr val="accent5">
                  <a:lumMod val="75000"/>
                </a:schemeClr>
              </a:solidFill>
            </a:endParaRPr>
          </a:p>
        </p:txBody>
      </p:sp>
      <p:sp>
        <p:nvSpPr>
          <p:cNvPr id="8" name="Rectangle 7"/>
          <p:cNvSpPr/>
          <p:nvPr/>
        </p:nvSpPr>
        <p:spPr>
          <a:xfrm>
            <a:off x="9401175" y="2905125"/>
            <a:ext cx="1495425"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1600" b="1" dirty="0" smtClean="0">
                <a:solidFill>
                  <a:schemeClr val="bg1"/>
                </a:solidFill>
              </a:rPr>
              <a:t>Одобрување на операцијата</a:t>
            </a:r>
            <a:endParaRPr lang="en-US" sz="1600" b="1" dirty="0">
              <a:solidFill>
                <a:schemeClr val="bg1"/>
              </a:solidFill>
            </a:endParaRPr>
          </a:p>
        </p:txBody>
      </p:sp>
      <p:sp>
        <p:nvSpPr>
          <p:cNvPr id="10" name="Oval 9"/>
          <p:cNvSpPr/>
          <p:nvPr/>
        </p:nvSpPr>
        <p:spPr>
          <a:xfrm>
            <a:off x="9681063" y="4391025"/>
            <a:ext cx="1806087" cy="9239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mk-MK" sz="1600" b="1" dirty="0" smtClean="0">
                <a:solidFill>
                  <a:srgbClr val="C00000"/>
                </a:solidFill>
              </a:rPr>
              <a:t>Старт на операцијата</a:t>
            </a:r>
            <a:endParaRPr lang="en-US" sz="1600" b="1" dirty="0">
              <a:solidFill>
                <a:srgbClr val="C00000"/>
              </a:solidFill>
            </a:endParaRPr>
          </a:p>
        </p:txBody>
      </p:sp>
      <p:sp>
        <p:nvSpPr>
          <p:cNvPr id="11" name="Rectangle 10"/>
          <p:cNvSpPr/>
          <p:nvPr/>
        </p:nvSpPr>
        <p:spPr>
          <a:xfrm>
            <a:off x="6286500" y="4676775"/>
            <a:ext cx="1638300" cy="3619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mk-MK" b="1" dirty="0" smtClean="0"/>
              <a:t>Декларација</a:t>
            </a:r>
            <a:endParaRPr lang="en-US" b="1" dirty="0"/>
          </a:p>
        </p:txBody>
      </p:sp>
      <p:sp>
        <p:nvSpPr>
          <p:cNvPr id="12" name="Rectangle 11"/>
          <p:cNvSpPr/>
          <p:nvPr/>
        </p:nvSpPr>
        <p:spPr>
          <a:xfrm>
            <a:off x="4391026" y="5143499"/>
            <a:ext cx="5356712" cy="12954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mk-MK" sz="1600" b="1" dirty="0" smtClean="0"/>
              <a:t>                               </a:t>
            </a:r>
            <a:r>
              <a:rPr lang="mk-MK" sz="1600" b="1" dirty="0" smtClean="0">
                <a:solidFill>
                  <a:srgbClr val="002060"/>
                </a:solidFill>
              </a:rPr>
              <a:t>Добиваат привилегии како:</a:t>
            </a:r>
          </a:p>
          <a:p>
            <a:pPr marL="285750" indent="-285750">
              <a:buFontTx/>
              <a:buChar char="-"/>
            </a:pPr>
            <a:r>
              <a:rPr lang="mk-MK" sz="1400" dirty="0" smtClean="0">
                <a:solidFill>
                  <a:schemeClr val="accent5">
                    <a:lumMod val="50000"/>
                  </a:schemeClr>
                </a:solidFill>
              </a:rPr>
              <a:t>Извршуваат операции покриени со </a:t>
            </a:r>
            <a:r>
              <a:rPr lang="en-US" sz="1400" dirty="0" smtClean="0">
                <a:solidFill>
                  <a:schemeClr val="accent5">
                    <a:lumMod val="50000"/>
                  </a:schemeClr>
                </a:solidFill>
              </a:rPr>
              <a:t>STS </a:t>
            </a:r>
            <a:r>
              <a:rPr lang="mk-MK" sz="1400" dirty="0" smtClean="0">
                <a:solidFill>
                  <a:schemeClr val="accent5">
                    <a:lumMod val="50000"/>
                  </a:schemeClr>
                </a:solidFill>
              </a:rPr>
              <a:t>без поднесување декларација.</a:t>
            </a:r>
          </a:p>
          <a:p>
            <a:pPr marL="285750" indent="-285750">
              <a:buFontTx/>
              <a:buChar char="-"/>
            </a:pPr>
            <a:r>
              <a:rPr lang="mk-MK" sz="1400" dirty="0" smtClean="0">
                <a:solidFill>
                  <a:schemeClr val="accent5">
                    <a:lumMod val="50000"/>
                  </a:schemeClr>
                </a:solidFill>
              </a:rPr>
              <a:t>Извршуваат операции покриени со </a:t>
            </a:r>
            <a:r>
              <a:rPr lang="en-US" sz="1400" dirty="0" smtClean="0">
                <a:solidFill>
                  <a:schemeClr val="accent5">
                    <a:lumMod val="50000"/>
                  </a:schemeClr>
                </a:solidFill>
              </a:rPr>
              <a:t>PDRA </a:t>
            </a:r>
            <a:r>
              <a:rPr lang="mk-MK" sz="1400" dirty="0" smtClean="0">
                <a:solidFill>
                  <a:schemeClr val="accent5">
                    <a:lumMod val="50000"/>
                  </a:schemeClr>
                </a:solidFill>
              </a:rPr>
              <a:t>без одобрување</a:t>
            </a:r>
          </a:p>
          <a:p>
            <a:pPr marL="285750" indent="-285750">
              <a:buFontTx/>
              <a:buChar char="-"/>
            </a:pPr>
            <a:r>
              <a:rPr lang="mk-MK" sz="1400" dirty="0" smtClean="0">
                <a:solidFill>
                  <a:schemeClr val="accent5">
                    <a:lumMod val="50000"/>
                  </a:schemeClr>
                </a:solidFill>
              </a:rPr>
              <a:t>Проценете го ризикот од нова операција преку </a:t>
            </a:r>
            <a:r>
              <a:rPr lang="en-US" sz="1400" dirty="0" smtClean="0">
                <a:solidFill>
                  <a:schemeClr val="accent5">
                    <a:lumMod val="50000"/>
                  </a:schemeClr>
                </a:solidFill>
              </a:rPr>
              <a:t>SORA </a:t>
            </a:r>
            <a:r>
              <a:rPr lang="mk-MK" sz="1400" dirty="0" smtClean="0">
                <a:solidFill>
                  <a:schemeClr val="accent5">
                    <a:lumMod val="50000"/>
                  </a:schemeClr>
                </a:solidFill>
              </a:rPr>
              <a:t>и извршете ја операцијата без барање овластување</a:t>
            </a:r>
            <a:endParaRPr lang="en-US" sz="1600" dirty="0">
              <a:solidFill>
                <a:schemeClr val="accent5">
                  <a:lumMod val="50000"/>
                </a:schemeClr>
              </a:solidFill>
            </a:endParaRPr>
          </a:p>
        </p:txBody>
      </p:sp>
    </p:spTree>
    <p:extLst>
      <p:ext uri="{BB962C8B-B14F-4D97-AF65-F5344CB8AC3E}">
        <p14:creationId xmlns:p14="http://schemas.microsoft.com/office/powerpoint/2010/main" xmlns="" val="2879921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175"/>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dirty="0" smtClean="0">
                <a:latin typeface="+mn-lt"/>
              </a:rPr>
              <a:t>                                 </a:t>
            </a:r>
            <a:r>
              <a:rPr lang="mk-MK" sz="3200" b="1" dirty="0" smtClean="0">
                <a:solidFill>
                  <a:schemeClr val="accent5">
                    <a:lumMod val="75000"/>
                  </a:schemeClr>
                </a:solidFill>
                <a:latin typeface="+mn-lt"/>
              </a:rPr>
              <a:t>Сертифицирана категорија</a:t>
            </a:r>
            <a:endParaRPr lang="en-US" sz="3200" b="1" dirty="0">
              <a:solidFill>
                <a:schemeClr val="accent5">
                  <a:lumMod val="75000"/>
                </a:schemeClr>
              </a:solidFill>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6"/>
            <a:ext cx="2444262" cy="1001590"/>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47672" y="1228725"/>
            <a:ext cx="11229975" cy="5419725"/>
          </a:xfrm>
        </p:spPr>
      </p:pic>
      <p:sp>
        <p:nvSpPr>
          <p:cNvPr id="6" name="Rectangle 5"/>
          <p:cNvSpPr/>
          <p:nvPr/>
        </p:nvSpPr>
        <p:spPr>
          <a:xfrm>
            <a:off x="547686" y="1228725"/>
            <a:ext cx="11029949" cy="14573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mk-MK" sz="2800" b="1" dirty="0" smtClean="0">
                <a:solidFill>
                  <a:schemeClr val="accent5">
                    <a:lumMod val="50000"/>
                  </a:schemeClr>
                </a:solidFill>
              </a:rPr>
              <a:t>Дефиниција за сертифицирана категорија:</a:t>
            </a:r>
          </a:p>
          <a:p>
            <a:r>
              <a:rPr lang="mk-MK" sz="2400" b="1" dirty="0" smtClean="0">
                <a:solidFill>
                  <a:schemeClr val="accent5">
                    <a:lumMod val="50000"/>
                  </a:schemeClr>
                </a:solidFill>
              </a:rPr>
              <a:t>                       </a:t>
            </a:r>
            <a:r>
              <a:rPr lang="mk-MK" sz="2400" b="1" dirty="0" smtClean="0">
                <a:solidFill>
                  <a:schemeClr val="accent5">
                    <a:lumMod val="75000"/>
                  </a:schemeClr>
                </a:solidFill>
              </a:rPr>
              <a:t>Операции на </a:t>
            </a:r>
            <a:r>
              <a:rPr lang="en-US" sz="2400" b="1" dirty="0" smtClean="0">
                <a:solidFill>
                  <a:schemeClr val="accent5">
                    <a:lumMod val="75000"/>
                  </a:schemeClr>
                </a:solidFill>
              </a:rPr>
              <a:t>UAS </a:t>
            </a:r>
            <a:r>
              <a:rPr lang="mk-MK" sz="2400" b="1" dirty="0" smtClean="0">
                <a:solidFill>
                  <a:schemeClr val="accent5">
                    <a:lumMod val="75000"/>
                  </a:schemeClr>
                </a:solidFill>
              </a:rPr>
              <a:t>класифицирани во сертифицирана категорија кога е потребно да се ублажи ризикот</a:t>
            </a:r>
            <a:endParaRPr lang="mk-MK" sz="2400" b="1" dirty="0">
              <a:solidFill>
                <a:schemeClr val="accent5">
                  <a:lumMod val="75000"/>
                </a:schemeClr>
              </a:solidFill>
            </a:endParaRPr>
          </a:p>
          <a:p>
            <a:pPr algn="ctr"/>
            <a:endParaRPr lang="en-US" sz="2800" b="1" dirty="0">
              <a:solidFill>
                <a:schemeClr val="accent5">
                  <a:lumMod val="75000"/>
                </a:schemeClr>
              </a:solidFill>
            </a:endParaRPr>
          </a:p>
        </p:txBody>
      </p:sp>
      <p:sp>
        <p:nvSpPr>
          <p:cNvPr id="7" name="Striped Right Arrow 6"/>
          <p:cNvSpPr/>
          <p:nvPr/>
        </p:nvSpPr>
        <p:spPr>
          <a:xfrm>
            <a:off x="962025" y="1671637"/>
            <a:ext cx="978408" cy="2857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3425" y="5238750"/>
            <a:ext cx="3048000" cy="5048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k-MK" b="1" dirty="0" smtClean="0">
                <a:solidFill>
                  <a:srgbClr val="C00000"/>
                </a:solidFill>
              </a:rPr>
              <a:t>Сертификат за пловидбеност </a:t>
            </a:r>
            <a:r>
              <a:rPr lang="en-US" b="1" dirty="0" smtClean="0">
                <a:solidFill>
                  <a:srgbClr val="C00000"/>
                </a:solidFill>
              </a:rPr>
              <a:t>(AW)</a:t>
            </a:r>
            <a:endParaRPr lang="en-US" b="1" dirty="0">
              <a:solidFill>
                <a:srgbClr val="C00000"/>
              </a:solidFill>
            </a:endParaRPr>
          </a:p>
        </p:txBody>
      </p:sp>
      <p:sp>
        <p:nvSpPr>
          <p:cNvPr id="9" name="Rectangle 8"/>
          <p:cNvSpPr/>
          <p:nvPr/>
        </p:nvSpPr>
        <p:spPr>
          <a:xfrm>
            <a:off x="3781425" y="4505326"/>
            <a:ext cx="3581399" cy="571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k-MK" b="1" dirty="0" smtClean="0">
                <a:solidFill>
                  <a:srgbClr val="C00000"/>
                </a:solidFill>
              </a:rPr>
              <a:t>Сертификација на операторот (АОС)</a:t>
            </a:r>
            <a:endParaRPr lang="en-US" b="1" dirty="0">
              <a:solidFill>
                <a:srgbClr val="C00000"/>
              </a:solidFill>
            </a:endParaRPr>
          </a:p>
        </p:txBody>
      </p:sp>
      <p:sp>
        <p:nvSpPr>
          <p:cNvPr id="10" name="Rectangle 9"/>
          <p:cNvSpPr/>
          <p:nvPr/>
        </p:nvSpPr>
        <p:spPr>
          <a:xfrm>
            <a:off x="7820025" y="5076826"/>
            <a:ext cx="3757610" cy="4857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k-MK" b="1" dirty="0" smtClean="0">
                <a:solidFill>
                  <a:srgbClr val="C00000"/>
                </a:solidFill>
              </a:rPr>
              <a:t>Лиценцирање на далечинските пилоти</a:t>
            </a:r>
            <a:endParaRPr lang="en-US" b="1" dirty="0">
              <a:solidFill>
                <a:srgbClr val="C00000"/>
              </a:solidFill>
            </a:endParaRPr>
          </a:p>
        </p:txBody>
      </p:sp>
    </p:spTree>
    <p:extLst>
      <p:ext uri="{BB962C8B-B14F-4D97-AF65-F5344CB8AC3E}">
        <p14:creationId xmlns:p14="http://schemas.microsoft.com/office/powerpoint/2010/main" xmlns="" val="2815708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175"/>
          </a:xfrm>
        </p:spPr>
        <p:style>
          <a:lnRef idx="1">
            <a:schemeClr val="accent1"/>
          </a:lnRef>
          <a:fillRef idx="2">
            <a:schemeClr val="accent1"/>
          </a:fillRef>
          <a:effectRef idx="1">
            <a:schemeClr val="accent1"/>
          </a:effectRef>
          <a:fontRef idx="minor">
            <a:schemeClr val="dk1"/>
          </a:fontRef>
        </p:style>
        <p:txBody>
          <a:bodyPr/>
          <a:lstStyle/>
          <a:p>
            <a:r>
              <a:rPr lang="mk-MK" b="1" dirty="0" smtClean="0">
                <a:solidFill>
                  <a:schemeClr val="accent5">
                    <a:lumMod val="75000"/>
                  </a:schemeClr>
                </a:solidFill>
              </a:rPr>
              <a:t>                     </a:t>
            </a:r>
            <a:r>
              <a:rPr lang="mk-MK" sz="3200" b="1" dirty="0" smtClean="0">
                <a:solidFill>
                  <a:schemeClr val="accent5">
                    <a:lumMod val="75000"/>
                  </a:schemeClr>
                </a:solidFill>
                <a:latin typeface="+mn-lt"/>
              </a:rPr>
              <a:t>Сертифицирана </a:t>
            </a:r>
            <a:r>
              <a:rPr lang="mk-MK" sz="3200" b="1" dirty="0">
                <a:solidFill>
                  <a:schemeClr val="accent5">
                    <a:lumMod val="75000"/>
                  </a:schemeClr>
                </a:solidFill>
                <a:latin typeface="+mn-lt"/>
              </a:rPr>
              <a:t>категорија</a:t>
            </a:r>
            <a:endParaRPr lang="en-US" sz="3200" dirty="0">
              <a:latin typeface="+mn-lt"/>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6"/>
            <a:ext cx="2444262" cy="1001590"/>
          </a:xfrm>
          <a:prstGeom prst="rect">
            <a:avLst/>
          </a:prstGeom>
          <a:ln/>
        </p:spPr>
        <p:style>
          <a:lnRef idx="1">
            <a:schemeClr val="accent1"/>
          </a:lnRef>
          <a:fillRef idx="2">
            <a:schemeClr val="accent1"/>
          </a:fillRef>
          <a:effectRef idx="1">
            <a:schemeClr val="accent1"/>
          </a:effectRef>
          <a:fontRef idx="minor">
            <a:schemeClr val="dk1"/>
          </a:fontRef>
        </p:style>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04875" y="1566862"/>
            <a:ext cx="10572750" cy="5010150"/>
          </a:xfrm>
        </p:spPr>
      </p:pic>
      <p:sp>
        <p:nvSpPr>
          <p:cNvPr id="6" name="Rectangle 5"/>
          <p:cNvSpPr/>
          <p:nvPr/>
        </p:nvSpPr>
        <p:spPr>
          <a:xfrm>
            <a:off x="1076325" y="1419225"/>
            <a:ext cx="9220200" cy="8286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800" b="1" dirty="0" smtClean="0">
                <a:solidFill>
                  <a:schemeClr val="accent5">
                    <a:lumMod val="50000"/>
                  </a:schemeClr>
                </a:solidFill>
              </a:rPr>
              <a:t>Примери на операции во сертифицирана категорија</a:t>
            </a:r>
            <a:endParaRPr lang="en-US" sz="2800" b="1" dirty="0">
              <a:solidFill>
                <a:schemeClr val="accent5">
                  <a:lumMod val="50000"/>
                </a:schemeClr>
              </a:solidFill>
            </a:endParaRPr>
          </a:p>
        </p:txBody>
      </p:sp>
      <p:sp>
        <p:nvSpPr>
          <p:cNvPr id="7" name="Rectangle 6"/>
          <p:cNvSpPr/>
          <p:nvPr/>
        </p:nvSpPr>
        <p:spPr>
          <a:xfrm>
            <a:off x="1457325" y="2514600"/>
            <a:ext cx="7362825" cy="6381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000" dirty="0" smtClean="0">
                <a:solidFill>
                  <a:schemeClr val="accent5">
                    <a:lumMod val="75000"/>
                  </a:schemeClr>
                </a:solidFill>
              </a:rPr>
              <a:t>Операции над собир на луѓе со беспилотен воздухоплов со големина на радиус над 3 метри</a:t>
            </a:r>
            <a:endParaRPr lang="en-US" sz="2000" dirty="0">
              <a:solidFill>
                <a:schemeClr val="accent5">
                  <a:lumMod val="75000"/>
                </a:schemeClr>
              </a:solidFill>
            </a:endParaRPr>
          </a:p>
        </p:txBody>
      </p:sp>
      <p:sp>
        <p:nvSpPr>
          <p:cNvPr id="8" name="Rectangle 7"/>
          <p:cNvSpPr/>
          <p:nvPr/>
        </p:nvSpPr>
        <p:spPr>
          <a:xfrm>
            <a:off x="1457325" y="3810000"/>
            <a:ext cx="2847975" cy="5238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sz="2000" dirty="0" smtClean="0">
                <a:solidFill>
                  <a:schemeClr val="accent5">
                    <a:lumMod val="75000"/>
                  </a:schemeClr>
                </a:solidFill>
              </a:rPr>
              <a:t>Транспорт на лица</a:t>
            </a:r>
            <a:endParaRPr lang="en-US" sz="2000" dirty="0">
              <a:solidFill>
                <a:schemeClr val="accent5">
                  <a:lumMod val="75000"/>
                </a:schemeClr>
              </a:solidFill>
            </a:endParaRPr>
          </a:p>
        </p:txBody>
      </p:sp>
      <p:sp>
        <p:nvSpPr>
          <p:cNvPr id="9" name="Rectangle 8"/>
          <p:cNvSpPr/>
          <p:nvPr/>
        </p:nvSpPr>
        <p:spPr>
          <a:xfrm>
            <a:off x="1457326" y="4943475"/>
            <a:ext cx="7477124"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k-MK" dirty="0" smtClean="0">
                <a:solidFill>
                  <a:schemeClr val="accent5">
                    <a:lumMod val="75000"/>
                  </a:schemeClr>
                </a:solidFill>
              </a:rPr>
              <a:t>Транспорт на опасни материи кои во случај на инцидент или несреќа преставуваат висок ризик за трети страни </a:t>
            </a:r>
            <a:endParaRPr lang="en-US" dirty="0">
              <a:solidFill>
                <a:schemeClr val="accent5">
                  <a:lumMod val="75000"/>
                </a:schemeClr>
              </a:solidFill>
            </a:endParaRPr>
          </a:p>
        </p:txBody>
      </p:sp>
    </p:spTree>
    <p:extLst>
      <p:ext uri="{BB962C8B-B14F-4D97-AF65-F5344CB8AC3E}">
        <p14:creationId xmlns:p14="http://schemas.microsoft.com/office/powerpoint/2010/main" xmlns="" val="2098678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175"/>
          </a:xfrm>
        </p:spPr>
        <p:style>
          <a:lnRef idx="1">
            <a:schemeClr val="accent1"/>
          </a:lnRef>
          <a:fillRef idx="2">
            <a:schemeClr val="accent1"/>
          </a:fillRef>
          <a:effectRef idx="1">
            <a:schemeClr val="accent1"/>
          </a:effectRef>
          <a:fontRef idx="minor">
            <a:schemeClr val="dk1"/>
          </a:fontRef>
        </p:style>
        <p:txBody>
          <a:bodyPr/>
          <a:lstStyle/>
          <a:p>
            <a:r>
              <a:rPr lang="mk-MK" dirty="0"/>
              <a:t> </a:t>
            </a:r>
            <a:r>
              <a:rPr lang="mk-MK" dirty="0" smtClean="0"/>
              <a:t>                             </a:t>
            </a:r>
            <a:r>
              <a:rPr lang="mk-MK" sz="3200" b="1" dirty="0" smtClean="0">
                <a:solidFill>
                  <a:schemeClr val="accent5">
                    <a:lumMod val="75000"/>
                  </a:schemeClr>
                </a:solidFill>
              </a:rPr>
              <a:t>Благодарност</a:t>
            </a:r>
            <a:endParaRPr lang="en-US" sz="3200" b="1" dirty="0">
              <a:solidFill>
                <a:schemeClr val="accent5">
                  <a:lumMod val="75000"/>
                </a:schemeClr>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6"/>
            <a:ext cx="2444262" cy="1001590"/>
          </a:xfrm>
          <a:prstGeom prst="rect">
            <a:avLst/>
          </a:prstGeom>
          <a:ln/>
        </p:spPr>
        <p:style>
          <a:lnRef idx="1">
            <a:schemeClr val="accent1"/>
          </a:lnRef>
          <a:fillRef idx="2">
            <a:schemeClr val="accent1"/>
          </a:fillRef>
          <a:effectRef idx="1">
            <a:schemeClr val="accent1"/>
          </a:effectRef>
          <a:fontRef idx="minor">
            <a:schemeClr val="dk1"/>
          </a:fontRef>
        </p:style>
      </p:pic>
      <p:sp>
        <p:nvSpPr>
          <p:cNvPr id="6" name="Content Placeholder 5"/>
          <p:cNvSpPr>
            <a:spLocks noGrp="1"/>
          </p:cNvSpPr>
          <p:nvPr>
            <p:ph idx="1"/>
          </p:nvPr>
        </p:nvSpPr>
        <p:spPr>
          <a:xfrm>
            <a:off x="0" y="971550"/>
            <a:ext cx="12192000" cy="5886450"/>
          </a:xfrm>
        </p:spPr>
        <p:style>
          <a:lnRef idx="1">
            <a:schemeClr val="accent3"/>
          </a:lnRef>
          <a:fillRef idx="2">
            <a:schemeClr val="accent3"/>
          </a:fillRef>
          <a:effectRef idx="1">
            <a:schemeClr val="accent3"/>
          </a:effectRef>
          <a:fontRef idx="minor">
            <a:schemeClr val="dk1"/>
          </a:fontRef>
        </p:style>
        <p:txBody>
          <a:bodyPr/>
          <a:lstStyle/>
          <a:p>
            <a:pPr marL="0" indent="0">
              <a:buNone/>
            </a:pPr>
            <a:endParaRPr lang="mk-MK" dirty="0" smtClean="0"/>
          </a:p>
          <a:p>
            <a:pPr marL="0" indent="0">
              <a:buNone/>
            </a:pPr>
            <a:r>
              <a:rPr lang="mk-MK" dirty="0" smtClean="0">
                <a:solidFill>
                  <a:schemeClr val="accent5">
                    <a:lumMod val="50000"/>
                  </a:schemeClr>
                </a:solidFill>
              </a:rPr>
              <a:t>                              Ви благодарам за вашето внимание и време</a:t>
            </a:r>
          </a:p>
          <a:p>
            <a:pPr marL="0" indent="0">
              <a:buNone/>
            </a:pPr>
            <a:endParaRPr lang="mk-MK" dirty="0">
              <a:solidFill>
                <a:schemeClr val="accent5">
                  <a:lumMod val="50000"/>
                </a:schemeClr>
              </a:solidFill>
            </a:endParaRPr>
          </a:p>
          <a:p>
            <a:pPr marL="0" indent="0">
              <a:buNone/>
            </a:pPr>
            <a:endParaRPr lang="mk-MK" dirty="0" smtClean="0">
              <a:solidFill>
                <a:schemeClr val="accent5">
                  <a:lumMod val="50000"/>
                </a:schemeClr>
              </a:solidFill>
            </a:endParaRPr>
          </a:p>
          <a:p>
            <a:pPr marL="0" indent="0">
              <a:buNone/>
            </a:pPr>
            <a:endParaRPr lang="mk-MK" dirty="0">
              <a:solidFill>
                <a:schemeClr val="accent5">
                  <a:lumMod val="50000"/>
                </a:schemeClr>
              </a:solidFill>
            </a:endParaRPr>
          </a:p>
          <a:p>
            <a:pPr marL="0" indent="0">
              <a:buNone/>
            </a:pPr>
            <a:endParaRPr lang="mk-MK" dirty="0" smtClean="0">
              <a:solidFill>
                <a:schemeClr val="accent5">
                  <a:lumMod val="50000"/>
                </a:schemeClr>
              </a:solidFill>
            </a:endParaRPr>
          </a:p>
          <a:p>
            <a:pPr marL="0" indent="0">
              <a:buNone/>
            </a:pPr>
            <a:endParaRPr lang="mk-MK" dirty="0">
              <a:solidFill>
                <a:schemeClr val="accent5">
                  <a:lumMod val="50000"/>
                </a:schemeClr>
              </a:solidFill>
            </a:endParaRPr>
          </a:p>
          <a:p>
            <a:pPr marL="0" indent="0">
              <a:buNone/>
            </a:pPr>
            <a:r>
              <a:rPr lang="mk-MK" sz="2000" dirty="0" smtClean="0">
                <a:solidFill>
                  <a:schemeClr val="accent5">
                    <a:lumMod val="50000"/>
                  </a:schemeClr>
                </a:solidFill>
              </a:rPr>
              <a:t>   Материјали:</a:t>
            </a:r>
            <a:r>
              <a:rPr lang="en-US" sz="2000" dirty="0" smtClean="0">
                <a:solidFill>
                  <a:schemeClr val="accent5">
                    <a:lumMod val="50000"/>
                  </a:schemeClr>
                </a:solidFill>
              </a:rPr>
              <a:t>                                                                                                                         </a:t>
            </a:r>
            <a:r>
              <a:rPr lang="mk-MK" sz="2000" dirty="0" smtClean="0">
                <a:solidFill>
                  <a:schemeClr val="accent5">
                    <a:lumMod val="50000"/>
                  </a:schemeClr>
                </a:solidFill>
              </a:rPr>
              <a:t> </a:t>
            </a:r>
            <a:r>
              <a:rPr lang="en-US" sz="2000" dirty="0" smtClean="0">
                <a:solidFill>
                  <a:schemeClr val="accent5">
                    <a:lumMod val="50000"/>
                  </a:schemeClr>
                </a:solidFill>
              </a:rPr>
              <a:t>    </a:t>
            </a:r>
            <a:r>
              <a:rPr lang="mk-MK" sz="2000" dirty="0" smtClean="0">
                <a:solidFill>
                  <a:schemeClr val="accent5">
                    <a:lumMod val="50000"/>
                  </a:schemeClr>
                </a:solidFill>
              </a:rPr>
              <a:t>Изаработил:</a:t>
            </a:r>
          </a:p>
          <a:p>
            <a:r>
              <a:rPr lang="en-US" sz="2000" dirty="0"/>
              <a:t>EASA UAS EAR </a:t>
            </a:r>
            <a:r>
              <a:rPr lang="mk-MK" sz="2000" dirty="0" smtClean="0"/>
              <a:t>                                                                                                                         м-р </a:t>
            </a:r>
            <a:r>
              <a:rPr lang="mk-MK" sz="2000" dirty="0"/>
              <a:t>Јанаки Костов</a:t>
            </a:r>
            <a:r>
              <a:rPr lang="en-US" sz="2000" dirty="0" smtClean="0"/>
              <a:t>                   </a:t>
            </a:r>
            <a:endParaRPr lang="en-US" sz="2000" dirty="0"/>
          </a:p>
          <a:p>
            <a:r>
              <a:rPr lang="en-US" sz="2000" dirty="0"/>
              <a:t>EASA UAS web </a:t>
            </a:r>
            <a:r>
              <a:rPr lang="en-US" sz="2000" dirty="0" smtClean="0"/>
              <a:t>page</a:t>
            </a:r>
            <a:r>
              <a:rPr lang="mk-MK" sz="2000" smtClean="0"/>
              <a:t>                                                                                 </a:t>
            </a:r>
            <a:r>
              <a:rPr lang="mk-MK" sz="2000" dirty="0" smtClean="0"/>
              <a:t>Агенција за </a:t>
            </a:r>
            <a:r>
              <a:rPr lang="mk-MK" sz="2000" smtClean="0"/>
              <a:t>цивилно воздухопловство на РСМ</a:t>
            </a:r>
            <a:endParaRPr lang="en-US" sz="2000" dirty="0"/>
          </a:p>
          <a:p>
            <a:r>
              <a:rPr lang="en-US" sz="2000" dirty="0"/>
              <a:t>Eurocontrol UAS </a:t>
            </a:r>
            <a:r>
              <a:rPr lang="en-US" sz="2000" dirty="0" smtClean="0"/>
              <a:t>e-learning</a:t>
            </a:r>
            <a:r>
              <a:rPr lang="mk-MK" sz="2000" dirty="0" smtClean="0"/>
              <a:t>                                                             </a:t>
            </a:r>
            <a:endParaRPr lang="en-US" sz="2000" dirty="0">
              <a:solidFill>
                <a:schemeClr val="accent5">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0375" y="2243138"/>
            <a:ext cx="2847975" cy="152876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42554" y="2243138"/>
            <a:ext cx="3534571" cy="152876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42750" y="2074069"/>
            <a:ext cx="3609975" cy="169783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98193" y="4698775"/>
            <a:ext cx="1656306" cy="55900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398193" y="5467531"/>
            <a:ext cx="1274884" cy="71712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10471633" y="5872283"/>
            <a:ext cx="1163639" cy="773477"/>
          </a:xfrm>
          <a:prstGeom prst="rect">
            <a:avLst/>
          </a:prstGeom>
        </p:spPr>
      </p:pic>
      <p:pic>
        <p:nvPicPr>
          <p:cNvPr id="17" name="Picture 16"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42750" y="5840963"/>
            <a:ext cx="2102785" cy="804797"/>
          </a:xfrm>
          <a:prstGeom prst="rect">
            <a:avLst/>
          </a:prstGeom>
          <a:ln/>
        </p:spPr>
        <p:style>
          <a:lnRef idx="1">
            <a:schemeClr val="accent1"/>
          </a:lnRef>
          <a:fillRef idx="2">
            <a:schemeClr val="accent1"/>
          </a:fillRef>
          <a:effectRef idx="1">
            <a:schemeClr val="accent1"/>
          </a:effectRef>
          <a:fontRef idx="minor">
            <a:schemeClr val="dk1"/>
          </a:fontRef>
        </p:style>
      </p:pic>
      <p:pic>
        <p:nvPicPr>
          <p:cNvPr id="18" name="Picture 1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617112" y="49787"/>
            <a:ext cx="1188901" cy="921764"/>
          </a:xfrm>
          <a:prstGeom prst="rect">
            <a:avLst/>
          </a:prstGeom>
        </p:spPr>
      </p:pic>
    </p:spTree>
    <p:extLst>
      <p:ext uri="{BB962C8B-B14F-4D97-AF65-F5344CB8AC3E}">
        <p14:creationId xmlns:p14="http://schemas.microsoft.com/office/powerpoint/2010/main" xmlns="" val="203518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59762" cy="1090246"/>
          </a:xfrm>
        </p:spPr>
        <p:style>
          <a:lnRef idx="1">
            <a:schemeClr val="accent1"/>
          </a:lnRef>
          <a:fillRef idx="2">
            <a:schemeClr val="accent1"/>
          </a:fillRef>
          <a:effectRef idx="1">
            <a:schemeClr val="accent1"/>
          </a:effectRef>
          <a:fontRef idx="minor">
            <a:schemeClr val="dk1"/>
          </a:fontRef>
        </p:style>
        <p:txBody>
          <a:bodyPr/>
          <a:lstStyle/>
          <a:p>
            <a:r>
              <a:rPr lang="mk-MK" dirty="0" smtClean="0"/>
              <a:t>                             </a:t>
            </a:r>
            <a:r>
              <a:rPr lang="mk-MK" sz="3200" b="1" dirty="0" smtClean="0">
                <a:solidFill>
                  <a:srgbClr val="0070C0"/>
                </a:solidFill>
              </a:rPr>
              <a:t>Одговорности</a:t>
            </a:r>
            <a:endParaRPr lang="en-US" sz="3200" b="1" dirty="0">
              <a:solidFill>
                <a:srgbClr val="0070C0"/>
              </a:solidFill>
            </a:endParaRPr>
          </a:p>
        </p:txBody>
      </p:sp>
      <p:sp>
        <p:nvSpPr>
          <p:cNvPr id="3" name="Content Placeholder 2"/>
          <p:cNvSpPr>
            <a:spLocks noGrp="1"/>
          </p:cNvSpPr>
          <p:nvPr>
            <p:ph idx="1"/>
          </p:nvPr>
        </p:nvSpPr>
        <p:spPr>
          <a:xfrm>
            <a:off x="0" y="1107830"/>
            <a:ext cx="12192000" cy="5750169"/>
          </a:xfrm>
        </p:spPr>
        <p:style>
          <a:lnRef idx="1">
            <a:schemeClr val="accent3"/>
          </a:lnRef>
          <a:fillRef idx="2">
            <a:schemeClr val="accent3"/>
          </a:fillRef>
          <a:effectRef idx="1">
            <a:schemeClr val="accent3"/>
          </a:effectRef>
          <a:fontRef idx="minor">
            <a:schemeClr val="dk1"/>
          </a:fontRef>
        </p:style>
        <p:txBody>
          <a:bodyPr>
            <a:normAutofit/>
          </a:bodyPr>
          <a:lstStyle/>
          <a:p>
            <a:r>
              <a:rPr lang="mk-MK" sz="2400" dirty="0" smtClean="0">
                <a:solidFill>
                  <a:schemeClr val="accent1">
                    <a:lumMod val="50000"/>
                  </a:schemeClr>
                </a:solidFill>
              </a:rPr>
              <a:t>Оператор на </a:t>
            </a:r>
            <a:r>
              <a:rPr lang="en-US" sz="2400" dirty="0" smtClean="0">
                <a:solidFill>
                  <a:schemeClr val="accent1">
                    <a:lumMod val="50000"/>
                  </a:schemeClr>
                </a:solidFill>
              </a:rPr>
              <a:t>UAS: </a:t>
            </a:r>
            <a:r>
              <a:rPr lang="mk-MK" sz="2400" b="1" dirty="0" smtClean="0">
                <a:solidFill>
                  <a:schemeClr val="accent1">
                    <a:lumMod val="50000"/>
                  </a:schemeClr>
                </a:solidFill>
              </a:rPr>
              <a:t>  </a:t>
            </a:r>
            <a:endParaRPr lang="en-US" sz="2400" b="1" dirty="0" smtClean="0">
              <a:solidFill>
                <a:schemeClr val="accent1">
                  <a:lumMod val="50000"/>
                </a:schemeClr>
              </a:solidFill>
            </a:endParaRPr>
          </a:p>
          <a:p>
            <a:pPr marL="0" indent="0">
              <a:buNone/>
            </a:pPr>
            <a:r>
              <a:rPr lang="mk-MK" sz="2000" dirty="0" smtClean="0">
                <a:solidFill>
                  <a:schemeClr val="tx1"/>
                </a:solidFill>
              </a:rPr>
              <a:t>- Лице ( или правен субјект) што управува со операциите и дава инструкции. Ова лице ја носи севкупната одговорност за нивните операции со воздухоплови без екипаж</a:t>
            </a:r>
            <a:endParaRPr lang="en-US" sz="2400" dirty="0" smtClean="0">
              <a:solidFill>
                <a:schemeClr val="accent5">
                  <a:lumMod val="75000"/>
                </a:schemeClr>
              </a:solidFill>
            </a:endParaRPr>
          </a:p>
          <a:p>
            <a:r>
              <a:rPr lang="mk-MK" sz="2400" dirty="0" smtClean="0">
                <a:solidFill>
                  <a:schemeClr val="accent1">
                    <a:lumMod val="50000"/>
                  </a:schemeClr>
                </a:solidFill>
              </a:rPr>
              <a:t>Далечински пилот на </a:t>
            </a:r>
            <a:r>
              <a:rPr lang="en-US" sz="2400" dirty="0" smtClean="0">
                <a:solidFill>
                  <a:schemeClr val="accent1">
                    <a:lumMod val="50000"/>
                  </a:schemeClr>
                </a:solidFill>
              </a:rPr>
              <a:t>UAS:</a:t>
            </a:r>
          </a:p>
          <a:p>
            <a:pPr marL="0" indent="0">
              <a:buNone/>
            </a:pPr>
            <a:r>
              <a:rPr lang="mk-MK" sz="2000" dirty="0" smtClean="0">
                <a:solidFill>
                  <a:schemeClr val="tx1"/>
                </a:solidFill>
              </a:rPr>
              <a:t>Лицето кое управува со контролите на летот на воздухопловот без екипаж. Клучно безбедносно лице за  време на операциите со воздухоплов без екипаж и треба да управува со воздухоплов без екипаж само кога ке добие согласност од Операторот на воздухопловот без екипаж. Операторот на </a:t>
            </a:r>
            <a:r>
              <a:rPr lang="en-US" sz="2000" dirty="0" smtClean="0">
                <a:solidFill>
                  <a:schemeClr val="tx1"/>
                </a:solidFill>
              </a:rPr>
              <a:t>UAS </a:t>
            </a:r>
            <a:r>
              <a:rPr lang="mk-MK" sz="2000" dirty="0" smtClean="0">
                <a:solidFill>
                  <a:schemeClr val="tx1"/>
                </a:solidFill>
              </a:rPr>
              <a:t>и далечинскиот пилот на </a:t>
            </a:r>
            <a:r>
              <a:rPr lang="en-US" sz="2000" dirty="0" smtClean="0">
                <a:solidFill>
                  <a:schemeClr val="tx1"/>
                </a:solidFill>
              </a:rPr>
              <a:t>UAS </a:t>
            </a:r>
            <a:r>
              <a:rPr lang="mk-MK" sz="2000" dirty="0" smtClean="0">
                <a:solidFill>
                  <a:schemeClr val="tx1"/>
                </a:solidFill>
              </a:rPr>
              <a:t>често во Отворена категорија се исто лице</a:t>
            </a:r>
          </a:p>
          <a:p>
            <a:pPr marL="0" indent="0">
              <a:buNone/>
            </a:pPr>
            <a:endParaRPr lang="mk-MK" sz="2400" dirty="0" smtClean="0">
              <a:solidFill>
                <a:schemeClr val="accent1">
                  <a:lumMod val="50000"/>
                </a:schemeClr>
              </a:solidFill>
            </a:endParaRPr>
          </a:p>
          <a:p>
            <a:pPr marL="0" indent="0">
              <a:buNone/>
            </a:pPr>
            <a:r>
              <a:rPr lang="mk-MK" sz="2400" dirty="0" smtClean="0">
                <a:solidFill>
                  <a:schemeClr val="accent1">
                    <a:lumMod val="50000"/>
                  </a:schemeClr>
                </a:solidFill>
              </a:rPr>
              <a:t>Заштита на податоците и приватноста:</a:t>
            </a:r>
          </a:p>
          <a:p>
            <a:r>
              <a:rPr lang="mk-MK" sz="2000" dirty="0" smtClean="0">
                <a:solidFill>
                  <a:schemeClr val="tx1"/>
                </a:solidFill>
              </a:rPr>
              <a:t>Ако луѓето на фотографијата НЕ дале своја согласност за фотографијата </a:t>
            </a:r>
          </a:p>
          <a:p>
            <a:pPr marL="0" indent="0">
              <a:buNone/>
            </a:pPr>
            <a:r>
              <a:rPr lang="mk-MK" sz="2000" dirty="0" smtClean="0">
                <a:solidFill>
                  <a:schemeClr val="tx1"/>
                </a:solidFill>
              </a:rPr>
              <a:t>нивната приватност е нарушена. Доколку е направена слика од дрон на</a:t>
            </a:r>
          </a:p>
          <a:p>
            <a:pPr marL="0" indent="0">
              <a:buNone/>
            </a:pPr>
            <a:r>
              <a:rPr lang="mk-MK" sz="2000" dirty="0">
                <a:solidFill>
                  <a:schemeClr val="tx1"/>
                </a:solidFill>
              </a:rPr>
              <a:t>л</a:t>
            </a:r>
            <a:r>
              <a:rPr lang="mk-MK" sz="2000" dirty="0" smtClean="0">
                <a:solidFill>
                  <a:schemeClr val="tx1"/>
                </a:solidFill>
              </a:rPr>
              <a:t>ице под 18 години дозвола од родител мора да биде добиена, за лице од </a:t>
            </a:r>
          </a:p>
          <a:p>
            <a:pPr marL="0" indent="0">
              <a:buNone/>
            </a:pPr>
            <a:r>
              <a:rPr lang="mk-MK" sz="2000" dirty="0" smtClean="0">
                <a:solidFill>
                  <a:schemeClr val="tx1"/>
                </a:solidFill>
              </a:rPr>
              <a:t>13 до 18 години дозвола</a:t>
            </a:r>
            <a:r>
              <a:rPr lang="en-US" sz="2000" dirty="0" smtClean="0">
                <a:solidFill>
                  <a:schemeClr val="tx1"/>
                </a:solidFill>
              </a:rPr>
              <a:t> </a:t>
            </a:r>
            <a:r>
              <a:rPr lang="mk-MK" sz="2000" dirty="0">
                <a:solidFill>
                  <a:schemeClr val="tx1"/>
                </a:solidFill>
              </a:rPr>
              <a:t>мора да биде добиена </a:t>
            </a:r>
            <a:r>
              <a:rPr lang="mk-MK" sz="2000" dirty="0" smtClean="0">
                <a:solidFill>
                  <a:schemeClr val="tx1"/>
                </a:solidFill>
              </a:rPr>
              <a:t>и од лицето и од родителот</a:t>
            </a:r>
            <a:endParaRPr lang="mk-MK" sz="2000" dirty="0">
              <a:solidFill>
                <a:schemeClr val="tx1"/>
              </a:solidFill>
            </a:endParaRPr>
          </a:p>
          <a:p>
            <a:endParaRPr lang="en-US" sz="2000" b="1" dirty="0">
              <a:solidFill>
                <a:schemeClr val="tx1"/>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67346" y="3842237"/>
            <a:ext cx="3824654" cy="2870200"/>
          </a:xfrm>
          <a:prstGeom prst="rect">
            <a:avLst/>
          </a:prstGeom>
        </p:spPr>
      </p:pic>
      <p:sp>
        <p:nvSpPr>
          <p:cNvPr id="7" name="Right Arrow 6"/>
          <p:cNvSpPr/>
          <p:nvPr/>
        </p:nvSpPr>
        <p:spPr>
          <a:xfrm>
            <a:off x="5918432" y="4405272"/>
            <a:ext cx="938360" cy="347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2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normAutofit/>
          </a:bodyPr>
          <a:lstStyle/>
          <a:p>
            <a:r>
              <a:rPr lang="mk-MK" sz="2800" dirty="0" smtClean="0"/>
              <a:t>           </a:t>
            </a:r>
            <a:r>
              <a:rPr lang="mk-MK" sz="2800" b="1" dirty="0" smtClean="0">
                <a:solidFill>
                  <a:srgbClr val="0070C0"/>
                </a:solidFill>
                <a:latin typeface="+mn-lt"/>
              </a:rPr>
              <a:t>Регистрирање на Оператор на воздухоплови без екипаж</a:t>
            </a:r>
            <a:endParaRPr lang="en-US" sz="2800" b="1" dirty="0">
              <a:solidFill>
                <a:srgbClr val="0070C0"/>
              </a:solidFill>
              <a:latin typeface="+mn-lt"/>
            </a:endParaRPr>
          </a:p>
        </p:txBody>
      </p:sp>
      <p:sp>
        <p:nvSpPr>
          <p:cNvPr id="3" name="Content Placeholder 2"/>
          <p:cNvSpPr>
            <a:spLocks noGrp="1"/>
          </p:cNvSpPr>
          <p:nvPr>
            <p:ph idx="1"/>
          </p:nvPr>
        </p:nvSpPr>
        <p:spPr>
          <a:xfrm>
            <a:off x="0" y="1107830"/>
            <a:ext cx="12192000" cy="5750170"/>
          </a:xfrm>
        </p:spPr>
        <p:txBody>
          <a:bodyPr>
            <a:normAutofit lnSpcReduction="10000"/>
          </a:bodyPr>
          <a:lstStyle/>
          <a:p>
            <a:pPr marL="0" indent="0">
              <a:buNone/>
            </a:pPr>
            <a:r>
              <a:rPr lang="mk-MK" sz="2400" b="1" dirty="0" smtClean="0">
                <a:solidFill>
                  <a:srgbClr val="002060"/>
                </a:solidFill>
              </a:rPr>
              <a:t>Операторите на воздухоплови без екипаж се регистрираат</a:t>
            </a:r>
            <a:r>
              <a:rPr lang="mk-MK" sz="1800" b="1" dirty="0" smtClean="0">
                <a:solidFill>
                  <a:srgbClr val="002060"/>
                </a:solidFill>
              </a:rPr>
              <a:t>:  </a:t>
            </a:r>
            <a:r>
              <a:rPr lang="mk-MK" sz="1800" b="1" dirty="0" smtClean="0">
                <a:solidFill>
                  <a:srgbClr val="C00000"/>
                </a:solidFill>
              </a:rPr>
              <a:t>(се регистрира операторот, а не дронот)</a:t>
            </a:r>
          </a:p>
          <a:p>
            <a:pPr marL="0" indent="0">
              <a:buNone/>
            </a:pPr>
            <a:r>
              <a:rPr lang="mk-MK" sz="2400" b="1" dirty="0" smtClean="0">
                <a:solidFill>
                  <a:srgbClr val="C00000"/>
                </a:solidFill>
              </a:rPr>
              <a:t>              Во Отворена категорија:</a:t>
            </a:r>
          </a:p>
          <a:p>
            <a:pPr marL="0" indent="0">
              <a:buNone/>
            </a:pPr>
            <a:r>
              <a:rPr lang="mk-MK" sz="2000" dirty="0"/>
              <a:t> </a:t>
            </a:r>
            <a:r>
              <a:rPr lang="mk-MK" sz="2000" dirty="0" smtClean="0"/>
              <a:t> </a:t>
            </a:r>
            <a:r>
              <a:rPr lang="en-US" sz="2000" dirty="0" err="1"/>
              <a:t>i</a:t>
            </a:r>
            <a:r>
              <a:rPr lang="mk-MK" sz="2000" dirty="0" smtClean="0"/>
              <a:t>          </a:t>
            </a:r>
            <a:r>
              <a:rPr lang="en-US" sz="2000" dirty="0" smtClean="0"/>
              <a:t>UAS </a:t>
            </a:r>
            <a:r>
              <a:rPr lang="mk-MK" sz="2000" dirty="0" smtClean="0"/>
              <a:t>с</a:t>
            </a:r>
            <a:r>
              <a:rPr lang="en-US" sz="2000" dirty="0" smtClean="0"/>
              <a:t>o MTOM </a:t>
            </a:r>
            <a:r>
              <a:rPr lang="mk-MK" sz="2000" dirty="0" smtClean="0"/>
              <a:t>повеке од 250 грама или во случај при удар да може да се пренесе кинетичка енергија над 80 џули</a:t>
            </a:r>
            <a:r>
              <a:rPr lang="en-US" sz="2000" dirty="0" smtClean="0"/>
              <a:t>.</a:t>
            </a:r>
          </a:p>
          <a:p>
            <a:pPr marL="0" indent="0">
              <a:buNone/>
            </a:pPr>
            <a:r>
              <a:rPr lang="en-US" sz="2000" dirty="0" smtClean="0"/>
              <a:t>  ii.        UAS </a:t>
            </a:r>
            <a:r>
              <a:rPr lang="mk-MK" sz="2000" dirty="0" smtClean="0"/>
              <a:t>кој е опремен со сензор (камера, микрофон) кој може да сними лични податоци.</a:t>
            </a:r>
          </a:p>
          <a:p>
            <a:pPr marL="0" indent="0">
              <a:buNone/>
            </a:pPr>
            <a:endParaRPr lang="mk-MK" sz="2000" dirty="0" smtClean="0"/>
          </a:p>
          <a:p>
            <a:pPr marL="0" indent="0">
              <a:buNone/>
            </a:pPr>
            <a:r>
              <a:rPr lang="mk-MK" sz="2000" dirty="0" smtClean="0"/>
              <a:t>                </a:t>
            </a:r>
            <a:r>
              <a:rPr lang="mk-MK" sz="2400" b="1" dirty="0" smtClean="0">
                <a:solidFill>
                  <a:srgbClr val="C00000"/>
                </a:solidFill>
              </a:rPr>
              <a:t>Во Посебна категорија:  </a:t>
            </a:r>
            <a:r>
              <a:rPr lang="mk-MK" sz="2000" dirty="0" smtClean="0"/>
              <a:t>Сите Оператори</a:t>
            </a:r>
          </a:p>
          <a:p>
            <a:pPr marL="0" indent="0">
              <a:buNone/>
            </a:pPr>
            <a:endParaRPr lang="mk-MK" sz="2000" dirty="0" smtClean="0"/>
          </a:p>
          <a:p>
            <a:pPr marL="0" indent="0">
              <a:buNone/>
            </a:pPr>
            <a:r>
              <a:rPr lang="mk-MK" sz="2000" b="1" dirty="0" smtClean="0">
                <a:solidFill>
                  <a:srgbClr val="C00000"/>
                </a:solidFill>
              </a:rPr>
              <a:t>                </a:t>
            </a:r>
            <a:r>
              <a:rPr lang="en-US" sz="2400" dirty="0" smtClean="0">
                <a:solidFill>
                  <a:srgbClr val="C00000"/>
                </a:solidFill>
              </a:rPr>
              <a:t>UAS (</a:t>
            </a:r>
            <a:r>
              <a:rPr lang="mk-MK" sz="2400" dirty="0" smtClean="0">
                <a:solidFill>
                  <a:srgbClr val="C00000"/>
                </a:solidFill>
              </a:rPr>
              <a:t>Дронови) кои се играчки не подлежат на регистрација</a:t>
            </a:r>
          </a:p>
          <a:p>
            <a:pPr marL="0" indent="0">
              <a:buNone/>
            </a:pPr>
            <a:r>
              <a:rPr lang="mk-MK" sz="2000" dirty="0">
                <a:solidFill>
                  <a:srgbClr val="C00000"/>
                </a:solidFill>
              </a:rPr>
              <a:t> </a:t>
            </a:r>
            <a:r>
              <a:rPr lang="mk-MK" sz="2000" dirty="0" smtClean="0">
                <a:solidFill>
                  <a:srgbClr val="C00000"/>
                </a:solidFill>
              </a:rPr>
              <a:t>               </a:t>
            </a:r>
            <a:r>
              <a:rPr lang="en-US" sz="2000" dirty="0" smtClean="0"/>
              <a:t>UAS </a:t>
            </a:r>
            <a:r>
              <a:rPr lang="mk-MK" sz="2000" dirty="0" smtClean="0"/>
              <a:t>е играчка кога произведителот ја наменил за деца до 14 години или е во согласност со Директива 2009/48/ЕЗ/</a:t>
            </a:r>
          </a:p>
          <a:p>
            <a:pPr marL="0" indent="0">
              <a:buNone/>
            </a:pPr>
            <a:r>
              <a:rPr lang="mk-MK" sz="2000" dirty="0" smtClean="0">
                <a:solidFill>
                  <a:srgbClr val="C00000"/>
                </a:solidFill>
              </a:rPr>
              <a:t>                </a:t>
            </a:r>
          </a:p>
          <a:p>
            <a:pPr marL="0" indent="0">
              <a:buNone/>
            </a:pPr>
            <a:r>
              <a:rPr lang="mk-MK" sz="2400" dirty="0">
                <a:solidFill>
                  <a:srgbClr val="C00000"/>
                </a:solidFill>
              </a:rPr>
              <a:t> </a:t>
            </a:r>
            <a:r>
              <a:rPr lang="mk-MK" sz="2400" dirty="0" smtClean="0">
                <a:solidFill>
                  <a:srgbClr val="C00000"/>
                </a:solidFill>
              </a:rPr>
              <a:t>            Физичко лице </a:t>
            </a:r>
            <a:r>
              <a:rPr lang="mk-MK" sz="2000" dirty="0" smtClean="0">
                <a:solidFill>
                  <a:srgbClr val="C00000"/>
                </a:solidFill>
              </a:rPr>
              <a:t>–  </a:t>
            </a:r>
            <a:r>
              <a:rPr lang="mk-MK" sz="2000" dirty="0" smtClean="0"/>
              <a:t>Се регистрира во земјата каде што е жител</a:t>
            </a:r>
          </a:p>
          <a:p>
            <a:pPr marL="0" indent="0">
              <a:buNone/>
            </a:pPr>
            <a:r>
              <a:rPr lang="mk-MK" sz="2400" dirty="0"/>
              <a:t> </a:t>
            </a:r>
            <a:r>
              <a:rPr lang="mk-MK" sz="2400" dirty="0" smtClean="0"/>
              <a:t>            </a:t>
            </a:r>
            <a:r>
              <a:rPr lang="mk-MK" sz="2400" dirty="0" smtClean="0">
                <a:solidFill>
                  <a:srgbClr val="C00000"/>
                </a:solidFill>
              </a:rPr>
              <a:t>Правно лице </a:t>
            </a:r>
            <a:r>
              <a:rPr lang="mk-MK" sz="2400" dirty="0" smtClean="0"/>
              <a:t>-  </a:t>
            </a:r>
            <a:r>
              <a:rPr lang="mk-MK" sz="2000" dirty="0" smtClean="0"/>
              <a:t>Се регистрира во земјата во која е регистрирано деловното работење на 					  компанијата</a:t>
            </a:r>
            <a:endParaRPr lang="en-US" sz="2000"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6" name="Right Arrow 5"/>
          <p:cNvSpPr/>
          <p:nvPr/>
        </p:nvSpPr>
        <p:spPr>
          <a:xfrm>
            <a:off x="232990" y="1576473"/>
            <a:ext cx="567109" cy="340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mk-MK" dirty="0" smtClean="0"/>
              <a:t>                 </a:t>
            </a:r>
            <a:endParaRPr lang="en-US" dirty="0"/>
          </a:p>
        </p:txBody>
      </p:sp>
      <p:sp>
        <p:nvSpPr>
          <p:cNvPr id="7" name="Right Arrow 6"/>
          <p:cNvSpPr/>
          <p:nvPr/>
        </p:nvSpPr>
        <p:spPr>
          <a:xfrm>
            <a:off x="232985" y="3319904"/>
            <a:ext cx="567109" cy="340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mk-MK" dirty="0" smtClean="0"/>
              <a:t>                 </a:t>
            </a:r>
            <a:endParaRPr lang="en-US" dirty="0"/>
          </a:p>
        </p:txBody>
      </p:sp>
      <p:sp>
        <p:nvSpPr>
          <p:cNvPr id="8" name="Right Arrow 7"/>
          <p:cNvSpPr/>
          <p:nvPr/>
        </p:nvSpPr>
        <p:spPr>
          <a:xfrm>
            <a:off x="232988" y="4110466"/>
            <a:ext cx="567109" cy="340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mk-MK" dirty="0" smtClean="0"/>
              <a:t>                 </a:t>
            </a:r>
            <a:endParaRPr lang="en-US" dirty="0"/>
          </a:p>
        </p:txBody>
      </p:sp>
      <p:sp>
        <p:nvSpPr>
          <p:cNvPr id="9" name="Right Arrow 8"/>
          <p:cNvSpPr/>
          <p:nvPr/>
        </p:nvSpPr>
        <p:spPr>
          <a:xfrm>
            <a:off x="232987" y="5523779"/>
            <a:ext cx="567109" cy="340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mk-MK" dirty="0" smtClean="0"/>
              <a:t>                 </a:t>
            </a:r>
            <a:endParaRPr lang="en-US" dirty="0"/>
          </a:p>
        </p:txBody>
      </p:sp>
      <p:sp>
        <p:nvSpPr>
          <p:cNvPr id="11" name="Right Arrow 10"/>
          <p:cNvSpPr/>
          <p:nvPr/>
        </p:nvSpPr>
        <p:spPr>
          <a:xfrm>
            <a:off x="232986" y="5897313"/>
            <a:ext cx="567109" cy="340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mk-MK" dirty="0" smtClean="0"/>
              <a:t>                 </a:t>
            </a:r>
            <a:endParaRPr lang="en-US" dirty="0"/>
          </a:p>
        </p:txBody>
      </p:sp>
    </p:spTree>
    <p:extLst>
      <p:ext uri="{BB962C8B-B14F-4D97-AF65-F5344CB8AC3E}">
        <p14:creationId xmlns:p14="http://schemas.microsoft.com/office/powerpoint/2010/main" xmlns="" val="357824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8169"/>
          </a:xfrm>
        </p:spPr>
        <p:style>
          <a:lnRef idx="1">
            <a:schemeClr val="accent1"/>
          </a:lnRef>
          <a:fillRef idx="2">
            <a:schemeClr val="accent1"/>
          </a:fillRef>
          <a:effectRef idx="1">
            <a:schemeClr val="accent1"/>
          </a:effectRef>
          <a:fontRef idx="minor">
            <a:schemeClr val="dk1"/>
          </a:fontRef>
        </p:style>
        <p:txBody>
          <a:bodyPr/>
          <a:lstStyle/>
          <a:p>
            <a:r>
              <a:rPr lang="mk-MK" dirty="0" smtClean="0"/>
              <a:t>                      </a:t>
            </a:r>
            <a:r>
              <a:rPr lang="mk-MK" sz="3200" b="1" dirty="0" smtClean="0">
                <a:solidFill>
                  <a:schemeClr val="accent5">
                    <a:lumMod val="75000"/>
                  </a:schemeClr>
                </a:solidFill>
              </a:rPr>
              <a:t>Регистрација / Безбедност </a:t>
            </a:r>
            <a:endParaRPr lang="en-US" sz="3200" b="1" dirty="0">
              <a:solidFill>
                <a:schemeClr val="accent5">
                  <a:lumMod val="75000"/>
                </a:schemeClr>
              </a:solidFill>
            </a:endParaRPr>
          </a:p>
        </p:txBody>
      </p:sp>
      <p:sp>
        <p:nvSpPr>
          <p:cNvPr id="3" name="Content Placeholder 2"/>
          <p:cNvSpPr>
            <a:spLocks noGrp="1"/>
          </p:cNvSpPr>
          <p:nvPr>
            <p:ph idx="1"/>
          </p:nvPr>
        </p:nvSpPr>
        <p:spPr>
          <a:xfrm>
            <a:off x="0" y="1195755"/>
            <a:ext cx="12271131" cy="5662246"/>
          </a:xfrm>
        </p:spPr>
        <p:style>
          <a:lnRef idx="1">
            <a:schemeClr val="accent3"/>
          </a:lnRef>
          <a:fillRef idx="2">
            <a:schemeClr val="accent3"/>
          </a:fillRef>
          <a:effectRef idx="1">
            <a:schemeClr val="accent3"/>
          </a:effectRef>
          <a:fontRef idx="minor">
            <a:schemeClr val="dk1"/>
          </a:fontRef>
        </p:style>
        <p:txBody>
          <a:bodyPr>
            <a:normAutofit/>
          </a:bodyPr>
          <a:lstStyle/>
          <a:p>
            <a:r>
              <a:rPr lang="mk-MK" sz="2000" b="1" dirty="0" smtClean="0">
                <a:solidFill>
                  <a:schemeClr val="accent5">
                    <a:lumMod val="50000"/>
                  </a:schemeClr>
                </a:solidFill>
              </a:rPr>
              <a:t>Регистрацијата на операторот е еден од начините за ублажување на безбедносниот ризик:</a:t>
            </a:r>
          </a:p>
          <a:p>
            <a:r>
              <a:rPr kumimoji="0" lang="mk-MK" altLang="en-US" sz="2000" b="0" i="0" u="none" strike="noStrike" cap="none" normalizeH="0" baseline="0" dirty="0" smtClean="0">
                <a:ln>
                  <a:noFill/>
                </a:ln>
                <a:solidFill>
                  <a:srgbClr val="1F1F1F"/>
                </a:solidFill>
                <a:effectLst/>
              </a:rPr>
              <a:t>Пример за целосна регистрациска низа, како што е дефинирано во точка (</a:t>
            </a:r>
            <a:r>
              <a:rPr lang="en-US" altLang="en-US" sz="2000" dirty="0">
                <a:solidFill>
                  <a:srgbClr val="1F1F1F"/>
                </a:solidFill>
              </a:rPr>
              <a:t>e</a:t>
            </a:r>
            <a:r>
              <a:rPr kumimoji="0" lang="mk-MK" altLang="en-US" sz="2000" b="0" i="0" u="none" strike="noStrike" cap="none" normalizeH="0" baseline="0" dirty="0" smtClean="0">
                <a:ln>
                  <a:noFill/>
                </a:ln>
                <a:solidFill>
                  <a:srgbClr val="1F1F1F"/>
                </a:solidFill>
                <a:effectLst/>
              </a:rPr>
              <a:t>) од член 14(6) на AMC1, што треба да го обезбеди земја-членка, е </a:t>
            </a:r>
            <a:r>
              <a:rPr kumimoji="0" lang="mk-MK" altLang="en-US" sz="2000" b="0" i="0" u="none" strike="noStrike" cap="none" normalizeH="0" baseline="0" dirty="0" smtClean="0">
                <a:ln>
                  <a:noFill/>
                </a:ln>
                <a:solidFill>
                  <a:srgbClr val="C00000"/>
                </a:solidFill>
                <a:effectLst/>
              </a:rPr>
              <a:t>FIN87astrdge12k8-xyz</a:t>
            </a:r>
            <a:r>
              <a:rPr kumimoji="0" lang="mk-MK" altLang="en-US" sz="2000" b="0" i="0" u="none" strike="noStrike" cap="none" normalizeH="0" baseline="0" dirty="0" smtClean="0">
                <a:ln>
                  <a:noFill/>
                </a:ln>
                <a:solidFill>
                  <a:srgbClr val="1F1F1F"/>
                </a:solidFill>
                <a:effectLst/>
              </a:rPr>
              <a:t>“, каде што: — „</a:t>
            </a:r>
            <a:r>
              <a:rPr kumimoji="0" lang="mk-MK" altLang="en-US" sz="2000" b="0" i="0" u="none" strike="noStrike" cap="none" normalizeH="0" baseline="0" dirty="0" smtClean="0">
                <a:ln>
                  <a:noFill/>
                </a:ln>
                <a:solidFill>
                  <a:srgbClr val="C00000"/>
                </a:solidFill>
                <a:effectLst/>
              </a:rPr>
              <a:t>FIN87astrdge12k8</a:t>
            </a:r>
            <a:r>
              <a:rPr kumimoji="0" lang="mk-MK" altLang="en-US" sz="2000" b="0" i="0" u="none" strike="noStrike" cap="none" normalizeH="0" baseline="0" dirty="0" smtClean="0">
                <a:ln>
                  <a:noFill/>
                </a:ln>
                <a:solidFill>
                  <a:srgbClr val="1F1F1F"/>
                </a:solidFill>
                <a:effectLst/>
              </a:rPr>
              <a:t>“ е регистарскиот број на оператор на UAS ; и — „</a:t>
            </a:r>
            <a:r>
              <a:rPr kumimoji="0" lang="mk-MK" altLang="en-US" sz="2000" b="0" i="0" u="none" strike="noStrike" cap="none" normalizeH="0" baseline="0" dirty="0" smtClean="0">
                <a:ln>
                  <a:noFill/>
                </a:ln>
                <a:solidFill>
                  <a:srgbClr val="C00000"/>
                </a:solidFill>
                <a:effectLst/>
              </a:rPr>
              <a:t>xyz</a:t>
            </a:r>
            <a:r>
              <a:rPr kumimoji="0" lang="mk-MK" altLang="en-US" sz="2000" b="0" i="0" u="none" strike="noStrike" cap="none" normalizeH="0" baseline="0" dirty="0" smtClean="0">
                <a:ln>
                  <a:noFill/>
                </a:ln>
                <a:solidFill>
                  <a:srgbClr val="1F1F1F"/>
                </a:solidFill>
                <a:effectLst/>
              </a:rPr>
              <a:t>“ е пример за трите (3) случајно генерирани „тајни цифри“. Операторот на UAS мора да го постави регистарскиот број на UAS и трите (3) „тајни цифри“ во далечинскиот систем за идентификација на UAS, доколку е достапен, или во системот за електронска идентификација, доколку тоа го бара географската зона. Операторот на UAS не треба да ги споделува со никого трите (3) „тајни цифри“ кои се користат за подобрување на заштитата на регистарскиот број на операторот UAS од незаконск</a:t>
            </a:r>
            <a:r>
              <a:rPr kumimoji="0" lang="en-US" altLang="en-US" sz="2000" b="0" i="0" u="none" strike="noStrike" cap="none" normalizeH="0" baseline="0" dirty="0" smtClean="0">
                <a:ln>
                  <a:noFill/>
                </a:ln>
                <a:solidFill>
                  <a:srgbClr val="1F1F1F"/>
                </a:solidFill>
                <a:effectLst/>
              </a:rPr>
              <a:t>o</a:t>
            </a:r>
            <a:r>
              <a:rPr kumimoji="0" lang="mk-MK" altLang="en-US" sz="2000" b="0" i="0" u="none" strike="noStrike" cap="none" normalizeH="0" baseline="0" dirty="0" smtClean="0">
                <a:ln>
                  <a:noFill/>
                </a:ln>
                <a:solidFill>
                  <a:srgbClr val="1F1F1F"/>
                </a:solidFill>
                <a:effectLst/>
              </a:rPr>
              <a:t> поставување во UA</a:t>
            </a:r>
            <a:r>
              <a:rPr kumimoji="0" lang="en-US" altLang="en-US" sz="2000" b="0" i="0" u="none" strike="noStrike" cap="none" normalizeH="0" baseline="0" dirty="0" smtClean="0">
                <a:ln>
                  <a:noFill/>
                </a:ln>
                <a:solidFill>
                  <a:srgbClr val="1F1F1F"/>
                </a:solidFill>
                <a:effectLst/>
              </a:rPr>
              <a:t>.</a:t>
            </a:r>
          </a:p>
          <a:p>
            <a:r>
              <a:rPr lang="mk-MK" altLang="en-US" sz="2000" b="1" dirty="0" smtClean="0">
                <a:solidFill>
                  <a:schemeClr val="accent5">
                    <a:lumMod val="50000"/>
                  </a:schemeClr>
                </a:solidFill>
              </a:rPr>
              <a:t>Општи безбедносни совети:</a:t>
            </a:r>
            <a:r>
              <a:rPr kumimoji="0" lang="mk-MK" altLang="en-US" sz="2000" b="1" i="0" u="none" strike="noStrike" cap="none" normalizeH="0" baseline="0" dirty="0" smtClean="0">
                <a:ln>
                  <a:noFill/>
                </a:ln>
                <a:solidFill>
                  <a:schemeClr val="accent5">
                    <a:lumMod val="50000"/>
                  </a:schemeClr>
                </a:solidFill>
                <a:effectLst/>
              </a:rPr>
              <a:t> </a:t>
            </a:r>
          </a:p>
          <a:p>
            <a:r>
              <a:rPr lang="mk-MK" altLang="en-US" sz="2000" dirty="0" smtClean="0">
                <a:solidFill>
                  <a:schemeClr val="tx1"/>
                </a:solidFill>
              </a:rPr>
              <a:t>Чувајте го вашиот регистарски број </a:t>
            </a:r>
            <a:r>
              <a:rPr lang="mk-MK" altLang="en-US" sz="2000" u="sng" dirty="0" smtClean="0">
                <a:solidFill>
                  <a:schemeClr val="tx1"/>
                </a:solidFill>
              </a:rPr>
              <a:t>Приватен</a:t>
            </a:r>
            <a:r>
              <a:rPr lang="mk-MK" altLang="en-US" sz="2000" dirty="0" smtClean="0">
                <a:solidFill>
                  <a:schemeClr val="tx1"/>
                </a:solidFill>
              </a:rPr>
              <a:t> што е можно повеќе.</a:t>
            </a:r>
          </a:p>
          <a:p>
            <a:r>
              <a:rPr kumimoji="0" lang="mk-MK" altLang="en-US" sz="2000" i="0" u="none" strike="noStrike" cap="none" normalizeH="0" baseline="0" dirty="0" smtClean="0">
                <a:ln>
                  <a:noFill/>
                </a:ln>
                <a:solidFill>
                  <a:schemeClr val="tx1"/>
                </a:solidFill>
                <a:effectLst/>
              </a:rPr>
              <a:t>Останете подалеку од комерцијална авијација и аеродроми.</a:t>
            </a:r>
          </a:p>
          <a:p>
            <a:r>
              <a:rPr lang="mk-MK" altLang="en-US" sz="2000" dirty="0" smtClean="0">
                <a:solidFill>
                  <a:schemeClr val="tx1"/>
                </a:solidFill>
              </a:rPr>
              <a:t>Ако видите сомнително однесување на Дрон (</a:t>
            </a:r>
            <a:r>
              <a:rPr lang="en-US" altLang="en-US" sz="2000" dirty="0" smtClean="0">
                <a:solidFill>
                  <a:schemeClr val="tx1"/>
                </a:solidFill>
              </a:rPr>
              <a:t>UAS) </a:t>
            </a:r>
            <a:r>
              <a:rPr lang="mk-MK" altLang="en-US" sz="2000" u="sng" dirty="0" smtClean="0">
                <a:solidFill>
                  <a:schemeClr val="tx1"/>
                </a:solidFill>
              </a:rPr>
              <a:t>пријавете го во полиција.</a:t>
            </a:r>
          </a:p>
          <a:p>
            <a:r>
              <a:rPr lang="mk-MK" altLang="en-US" sz="2000" dirty="0" smtClean="0">
                <a:solidFill>
                  <a:schemeClr val="tx1"/>
                </a:solidFill>
              </a:rPr>
              <a:t>Невнимателно или непромислено однесување е забрането.</a:t>
            </a:r>
          </a:p>
          <a:p>
            <a:r>
              <a:rPr lang="mk-MK" altLang="en-US" sz="2000" dirty="0" smtClean="0">
                <a:solidFill>
                  <a:schemeClr val="tx1"/>
                </a:solidFill>
              </a:rPr>
              <a:t>Безбедноста е одговорност на сите.</a:t>
            </a:r>
          </a:p>
          <a:p>
            <a:r>
              <a:rPr lang="mk-MK" altLang="en-US" sz="2000" dirty="0" smtClean="0">
                <a:solidFill>
                  <a:schemeClr val="tx1"/>
                </a:solidFill>
              </a:rPr>
              <a:t>Транспортот на опасни материи (</a:t>
            </a:r>
            <a:r>
              <a:rPr lang="en-US" altLang="en-US" sz="2000" dirty="0" smtClean="0">
                <a:solidFill>
                  <a:schemeClr val="tx1"/>
                </a:solidFill>
              </a:rPr>
              <a:t>DG) </a:t>
            </a:r>
            <a:r>
              <a:rPr lang="mk-MK" altLang="en-US" sz="2000" dirty="0" smtClean="0">
                <a:solidFill>
                  <a:schemeClr val="tx1"/>
                </a:solidFill>
              </a:rPr>
              <a:t>е </a:t>
            </a:r>
            <a:r>
              <a:rPr lang="mk-MK" altLang="en-US" sz="2000" u="sng" dirty="0" smtClean="0">
                <a:solidFill>
                  <a:schemeClr val="tx1"/>
                </a:solidFill>
              </a:rPr>
              <a:t>строго забранет во Отворена категорија</a:t>
            </a:r>
          </a:p>
          <a:p>
            <a:endParaRPr kumimoji="0" lang="mk-MK" altLang="en-US" sz="1800" i="0" u="sng" strike="noStrike" cap="none" normalizeH="0" baseline="0" dirty="0" smtClean="0">
              <a:ln>
                <a:noFill/>
              </a:ln>
              <a:solidFill>
                <a:schemeClr val="tx1"/>
              </a:solidFill>
              <a:effectLst/>
            </a:endParaRPr>
          </a:p>
          <a:p>
            <a:endParaRPr kumimoji="0" lang="en-US" altLang="en-US" sz="1800" b="0" i="0" u="none" strike="noStrike" cap="none" normalizeH="0" baseline="0" dirty="0" smtClean="0">
              <a:ln>
                <a:noFill/>
              </a:ln>
              <a:solidFill>
                <a:srgbClr val="1F1F1F"/>
              </a:solidFill>
              <a:effectLst/>
            </a:endParaRPr>
          </a:p>
          <a:p>
            <a:endParaRPr lang="en-US" altLang="en-US" sz="1800" dirty="0">
              <a:solidFill>
                <a:srgbClr val="1F1F1F"/>
              </a:solidFill>
            </a:endParaRPr>
          </a:p>
          <a:p>
            <a:endParaRPr kumimoji="0" lang="en-US" altLang="en-US" sz="1800" b="0" i="0" u="none" strike="noStrike" cap="none" normalizeH="0" baseline="0" dirty="0" smtClean="0">
              <a:ln>
                <a:noFill/>
              </a:ln>
              <a:solidFill>
                <a:srgbClr val="1F1F1F"/>
              </a:solidFill>
              <a:effectLst/>
            </a:endParaRPr>
          </a:p>
          <a:p>
            <a:endParaRPr lang="en-US" altLang="en-US" sz="1800" dirty="0">
              <a:solidFill>
                <a:srgbClr val="1F1F1F"/>
              </a:solidFill>
            </a:endParaRPr>
          </a:p>
          <a:p>
            <a:endParaRPr kumimoji="0" lang="en-US" altLang="en-US" sz="1800" b="0" i="0" u="none" strike="noStrike" cap="none" normalizeH="0" baseline="0" dirty="0" smtClean="0">
              <a:ln>
                <a:noFill/>
              </a:ln>
              <a:solidFill>
                <a:srgbClr val="1F1F1F"/>
              </a:solidFill>
              <a:effectLst/>
            </a:endParaRPr>
          </a:p>
          <a:p>
            <a:endParaRPr kumimoji="0" lang="mk-MK" altLang="en-US" sz="1800" b="0" i="0" u="none" strike="noStrike" cap="none" normalizeH="0" baseline="0" dirty="0" smtClean="0">
              <a:ln>
                <a:noFill/>
              </a:ln>
              <a:solidFill>
                <a:schemeClr val="tx1"/>
              </a:solidFill>
              <a:effectLst/>
            </a:endParaRPr>
          </a:p>
          <a:p>
            <a:endParaRPr lang="mk-MK" sz="2000" b="1" dirty="0" smtClean="0">
              <a:solidFill>
                <a:schemeClr val="accent5">
                  <a:lumMod val="75000"/>
                </a:schemeClr>
              </a:solidFill>
            </a:endParaRPr>
          </a:p>
          <a:p>
            <a:endParaRPr lang="mk-MK" sz="2000" b="1" dirty="0">
              <a:solidFill>
                <a:schemeClr val="accent5">
                  <a:lumMod val="75000"/>
                </a:schemeClr>
              </a:solidFill>
            </a:endParaRPr>
          </a:p>
          <a:p>
            <a:endParaRPr lang="en-US" sz="2000" b="1" dirty="0">
              <a:solidFill>
                <a:schemeClr val="accent5">
                  <a:lumMod val="75000"/>
                </a:schemeClr>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mk-MK"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54468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0245"/>
          </a:xfrm>
        </p:spPr>
        <p:style>
          <a:lnRef idx="1">
            <a:schemeClr val="accent1"/>
          </a:lnRef>
          <a:fillRef idx="2">
            <a:schemeClr val="accent1"/>
          </a:fillRef>
          <a:effectRef idx="1">
            <a:schemeClr val="accent1"/>
          </a:effectRef>
          <a:fontRef idx="minor">
            <a:schemeClr val="dk1"/>
          </a:fontRef>
        </p:style>
        <p:txBody>
          <a:bodyPr/>
          <a:lstStyle/>
          <a:p>
            <a:r>
              <a:rPr lang="mk-MK" dirty="0" smtClean="0"/>
              <a:t>                              </a:t>
            </a:r>
            <a:r>
              <a:rPr lang="mk-MK" sz="3200" b="1" dirty="0" smtClean="0">
                <a:solidFill>
                  <a:schemeClr val="accent5">
                    <a:lumMod val="75000"/>
                  </a:schemeClr>
                </a:solidFill>
              </a:rPr>
              <a:t>Осигурување</a:t>
            </a:r>
            <a:endParaRPr lang="en-US" sz="3200" b="1" dirty="0">
              <a:solidFill>
                <a:schemeClr val="accent5">
                  <a:lumMod val="75000"/>
                </a:schemeClr>
              </a:solidFill>
            </a:endParaRPr>
          </a:p>
        </p:txBody>
      </p:sp>
      <p:sp>
        <p:nvSpPr>
          <p:cNvPr id="3" name="Content Placeholder 2"/>
          <p:cNvSpPr>
            <a:spLocks noGrp="1"/>
          </p:cNvSpPr>
          <p:nvPr>
            <p:ph idx="1"/>
          </p:nvPr>
        </p:nvSpPr>
        <p:spPr>
          <a:xfrm>
            <a:off x="0" y="1107830"/>
            <a:ext cx="12192000" cy="5750170"/>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buNone/>
            </a:pPr>
            <a:endParaRPr lang="mk-MK" sz="2200" dirty="0" smtClean="0"/>
          </a:p>
          <a:p>
            <a:pPr marL="0" indent="0">
              <a:buNone/>
            </a:pPr>
            <a:r>
              <a:rPr lang="mk-MK" sz="2200" dirty="0" smtClean="0"/>
              <a:t>Според регулативата 2019/947 на EASA сите воздухоплови без екипаж над 20 килограми мораат да се осигуруваат. (помалите тежини се оставени на регулирање на властите во секоја држава посебно)</a:t>
            </a:r>
          </a:p>
          <a:p>
            <a:pPr marL="0" indent="0">
              <a:buNone/>
            </a:pPr>
            <a:r>
              <a:rPr lang="mk-MK" sz="2200" b="1" dirty="0" smtClean="0"/>
              <a:t>Според македонскиот “ Закон за задолжително осигурување во сообраќајот”  Член 47 – Осигурување од одговорност од штета:</a:t>
            </a:r>
          </a:p>
          <a:p>
            <a:pPr marL="0" indent="0">
              <a:buNone/>
            </a:pPr>
            <a:r>
              <a:rPr lang="mk-MK" sz="2200" dirty="0" smtClean="0"/>
              <a:t>3) за штета што воздухоплов може да ја предизвика на трети лица при летање со крила за слободно летање и воздухоплови без екипаж со максимална маса при полетување (MTO</a:t>
            </a:r>
            <a:r>
              <a:rPr lang="en-US" sz="2200" dirty="0" smtClean="0"/>
              <a:t>M</a:t>
            </a:r>
            <a:r>
              <a:rPr lang="mk-MK" sz="2200" dirty="0" smtClean="0"/>
              <a:t>) од 0.5 кг до 5 кг, или кои летаат со максимална брзина поголема од 19 m/s изнесува 5000 СПВ во денарска противвредност по курсот на Народната банка на Република Северна Македонија на денот на уплатата; </a:t>
            </a:r>
            <a:endParaRPr lang="en-US" sz="2200" dirty="0" smtClean="0"/>
          </a:p>
          <a:p>
            <a:pPr marL="0" indent="0">
              <a:buNone/>
            </a:pPr>
            <a:r>
              <a:rPr lang="mk-MK" sz="2200" dirty="0" smtClean="0"/>
              <a:t>4) за штета што воздухоплов може да ја предизвика на трети лица при летање со  воздухоплови без екипаж со максимална маса при полетување (MTO</a:t>
            </a:r>
            <a:r>
              <a:rPr lang="en-US" sz="2200" dirty="0" smtClean="0"/>
              <a:t>M</a:t>
            </a:r>
            <a:r>
              <a:rPr lang="mk-MK" sz="2200" dirty="0" smtClean="0"/>
              <a:t>) од 5 кг до 20 кг изнесува 8000 СПВ во денарска противвредност по курсот на Народната банка на Република Северна Македонија на денот на уплатата и </a:t>
            </a:r>
          </a:p>
          <a:p>
            <a:pPr marL="0" indent="0">
              <a:buNone/>
            </a:pPr>
            <a:r>
              <a:rPr lang="mk-MK" sz="2200" dirty="0" smtClean="0"/>
              <a:t>5) за штета што воздухоплов може да ја предизвика на трети лица при летање со воздухоплови со максимална маса при полетување (MTO</a:t>
            </a:r>
            <a:r>
              <a:rPr lang="en-US" sz="2200" dirty="0" smtClean="0"/>
              <a:t>M</a:t>
            </a:r>
            <a:r>
              <a:rPr lang="mk-MK" sz="2200" dirty="0" smtClean="0"/>
              <a:t>) од 21 кг до 500 кг изнесува 500.000 СПВ во денарска противвредност по курсот на Народната банка на Република Северна Македонија на денот на уплатата.</a:t>
            </a:r>
          </a:p>
          <a:p>
            <a:pPr marL="0" indent="0">
              <a:buNone/>
            </a:pPr>
            <a:r>
              <a:rPr lang="mk-MK" sz="1800" b="1" dirty="0" smtClean="0"/>
              <a:t>СПВ = </a:t>
            </a:r>
            <a:r>
              <a:rPr lang="en-US" sz="1800" b="1" dirty="0" smtClean="0"/>
              <a:t>SDR (Special drawing rights) </a:t>
            </a:r>
            <a:endParaRPr lang="mk-MK" sz="1800" b="1" dirty="0"/>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xmlns="" val="239095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74884"/>
          </a:xfrm>
        </p:spPr>
        <p:style>
          <a:lnRef idx="1">
            <a:schemeClr val="accent1"/>
          </a:lnRef>
          <a:fillRef idx="2">
            <a:schemeClr val="accent1"/>
          </a:fillRef>
          <a:effectRef idx="1">
            <a:schemeClr val="accent1"/>
          </a:effectRef>
          <a:fontRef idx="minor">
            <a:schemeClr val="dk1"/>
          </a:fontRef>
        </p:style>
        <p:txBody>
          <a:bodyPr>
            <a:normAutofit/>
          </a:bodyPr>
          <a:lstStyle/>
          <a:p>
            <a:r>
              <a:rPr lang="mk-MK" sz="3200" b="1" dirty="0" smtClean="0">
                <a:solidFill>
                  <a:schemeClr val="accent5">
                    <a:lumMod val="50000"/>
                  </a:schemeClr>
                </a:solidFill>
              </a:rPr>
              <a:t>                      Категории на Воздухоплови без екипаж</a:t>
            </a:r>
            <a:endParaRPr lang="en-US" sz="3200" b="1" dirty="0">
              <a:solidFill>
                <a:schemeClr val="accent5">
                  <a:lumMod val="50000"/>
                </a:schemeClr>
              </a:solidFill>
            </a:endParaRPr>
          </a:p>
        </p:txBody>
      </p:sp>
      <p:sp>
        <p:nvSpPr>
          <p:cNvPr id="3" name="Content Placeholder 2"/>
          <p:cNvSpPr>
            <a:spLocks noGrp="1"/>
          </p:cNvSpPr>
          <p:nvPr>
            <p:ph idx="1"/>
          </p:nvPr>
        </p:nvSpPr>
        <p:spPr>
          <a:xfrm>
            <a:off x="0" y="1292468"/>
            <a:ext cx="12192000" cy="5565531"/>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mk-MK" b="1" dirty="0" smtClean="0"/>
              <a:t>Три (3) категории на </a:t>
            </a:r>
            <a:r>
              <a:rPr lang="en-US" b="1" dirty="0" smtClean="0"/>
              <a:t>UAS&gt;  </a:t>
            </a:r>
            <a:r>
              <a:rPr lang="mk-MK" b="1" dirty="0" smtClean="0"/>
              <a:t>  </a:t>
            </a:r>
            <a:r>
              <a:rPr lang="mk-MK" b="1" dirty="0" smtClean="0">
                <a:solidFill>
                  <a:srgbClr val="FF0000"/>
                </a:solidFill>
              </a:rPr>
              <a:t>Отворена / Посебна / Сертифицирана</a:t>
            </a:r>
          </a:p>
          <a:p>
            <a:r>
              <a:rPr lang="mk-MK" sz="2400" dirty="0" smtClean="0">
                <a:solidFill>
                  <a:schemeClr val="tx1"/>
                </a:solidFill>
              </a:rPr>
              <a:t>Категориите се формирани врз основа на: </a:t>
            </a:r>
            <a:r>
              <a:rPr lang="mk-MK" sz="2400" dirty="0" smtClean="0">
                <a:solidFill>
                  <a:srgbClr val="002060"/>
                </a:solidFill>
              </a:rPr>
              <a:t>НИВОТО НА РИЗИК КОЈ ГО ПРЕТСТАВУВА ДРОНОТ</a:t>
            </a:r>
            <a:r>
              <a:rPr lang="mk-MK" sz="2400" dirty="0" smtClean="0">
                <a:solidFill>
                  <a:schemeClr val="tx1"/>
                </a:solidFill>
              </a:rPr>
              <a:t>, а не од комерцијални или приватни операции или големината на воздухопловот без екипаж</a:t>
            </a:r>
          </a:p>
          <a:p>
            <a:r>
              <a:rPr lang="mk-MK" sz="2400" b="1" dirty="0" smtClean="0">
                <a:solidFill>
                  <a:schemeClr val="tx1"/>
                </a:solidFill>
              </a:rPr>
              <a:t> </a:t>
            </a:r>
            <a:r>
              <a:rPr lang="mk-MK" sz="2400" b="1" dirty="0" smtClean="0">
                <a:solidFill>
                  <a:srgbClr val="C00000"/>
                </a:solidFill>
              </a:rPr>
              <a:t>ОТВОРЕНА </a:t>
            </a:r>
            <a:r>
              <a:rPr lang="mk-MK" sz="2400" dirty="0">
                <a:solidFill>
                  <a:srgbClr val="C00000"/>
                </a:solidFill>
              </a:rPr>
              <a:t>к</a:t>
            </a:r>
            <a:r>
              <a:rPr lang="mk-MK" sz="2400" dirty="0" smtClean="0">
                <a:solidFill>
                  <a:srgbClr val="C00000"/>
                </a:solidFill>
              </a:rPr>
              <a:t>атегорија    </a:t>
            </a:r>
            <a:r>
              <a:rPr lang="mk-MK" sz="2400" dirty="0" smtClean="0">
                <a:solidFill>
                  <a:schemeClr val="tx1"/>
                </a:solidFill>
              </a:rPr>
              <a:t>(Операции со низок ризик)    </a:t>
            </a:r>
          </a:p>
          <a:p>
            <a:pPr>
              <a:buFontTx/>
              <a:buChar char="-"/>
            </a:pPr>
            <a:r>
              <a:rPr lang="mk-MK" sz="2400" dirty="0" smtClean="0">
                <a:solidFill>
                  <a:schemeClr val="tx1"/>
                </a:solidFill>
              </a:rPr>
              <a:t>Не ви треба овластување, надзорот го обезбедува полицијата.</a:t>
            </a:r>
          </a:p>
          <a:p>
            <a:pPr marL="0" indent="0">
              <a:buNone/>
            </a:pPr>
            <a:endParaRPr lang="mk-MK" sz="2400" dirty="0" smtClean="0">
              <a:solidFill>
                <a:schemeClr val="tx1"/>
              </a:solidFill>
            </a:endParaRPr>
          </a:p>
          <a:p>
            <a:r>
              <a:rPr lang="mk-MK" sz="2400" b="1" dirty="0" smtClean="0">
                <a:solidFill>
                  <a:srgbClr val="C00000"/>
                </a:solidFill>
              </a:rPr>
              <a:t>ПОСЕБНА</a:t>
            </a:r>
            <a:r>
              <a:rPr lang="mk-MK" sz="2400" dirty="0" smtClean="0">
                <a:solidFill>
                  <a:schemeClr val="tx1"/>
                </a:solidFill>
              </a:rPr>
              <a:t>  </a:t>
            </a:r>
            <a:r>
              <a:rPr lang="mk-MK" sz="2400" dirty="0" smtClean="0">
                <a:solidFill>
                  <a:srgbClr val="C00000"/>
                </a:solidFill>
              </a:rPr>
              <a:t>категорија      </a:t>
            </a:r>
            <a:r>
              <a:rPr lang="mk-MK" sz="2400" dirty="0" smtClean="0">
                <a:solidFill>
                  <a:schemeClr val="tx1"/>
                </a:solidFill>
              </a:rPr>
              <a:t>(Операции со висок ризик)</a:t>
            </a:r>
          </a:p>
          <a:p>
            <a:pPr>
              <a:buFontTx/>
              <a:buChar char="-"/>
            </a:pPr>
            <a:r>
              <a:rPr lang="mk-MK" sz="2400" dirty="0" smtClean="0">
                <a:solidFill>
                  <a:schemeClr val="tx1"/>
                </a:solidFill>
              </a:rPr>
              <a:t>Ви треба овластување од надлежен орган пред да летате. Надзорот го обезбедува АЦВ</a:t>
            </a:r>
          </a:p>
          <a:p>
            <a:pPr>
              <a:buFontTx/>
              <a:buChar char="-"/>
            </a:pPr>
            <a:endParaRPr lang="mk-MK" sz="2400" dirty="0">
              <a:solidFill>
                <a:schemeClr val="tx1"/>
              </a:solidFill>
            </a:endParaRPr>
          </a:p>
          <a:p>
            <a:pPr>
              <a:buFontTx/>
              <a:buChar char="-"/>
            </a:pPr>
            <a:r>
              <a:rPr lang="mk-MK" sz="2400" b="1" dirty="0" smtClean="0">
                <a:solidFill>
                  <a:srgbClr val="C00000"/>
                </a:solidFill>
              </a:rPr>
              <a:t>СЕРТИФИЦИРАНА</a:t>
            </a:r>
            <a:r>
              <a:rPr lang="mk-MK" sz="2400" dirty="0" smtClean="0">
                <a:solidFill>
                  <a:schemeClr val="tx1"/>
                </a:solidFill>
              </a:rPr>
              <a:t> </a:t>
            </a:r>
            <a:r>
              <a:rPr lang="mk-MK" sz="2400" dirty="0" smtClean="0">
                <a:solidFill>
                  <a:srgbClr val="C00000"/>
                </a:solidFill>
              </a:rPr>
              <a:t>категорија  </a:t>
            </a:r>
            <a:r>
              <a:rPr lang="mk-MK" sz="2400" dirty="0" smtClean="0">
                <a:solidFill>
                  <a:schemeClr val="tx1"/>
                </a:solidFill>
              </a:rPr>
              <a:t>(Операции со највисок ризик)</a:t>
            </a:r>
          </a:p>
          <a:p>
            <a:pPr>
              <a:buFontTx/>
              <a:buChar char="-"/>
            </a:pPr>
            <a:r>
              <a:rPr lang="mk-MK" sz="2400" dirty="0" smtClean="0">
                <a:solidFill>
                  <a:schemeClr val="tx1"/>
                </a:solidFill>
              </a:rPr>
              <a:t>Потребни ви се сертифицирани </a:t>
            </a:r>
            <a:r>
              <a:rPr lang="en-US" sz="2400" dirty="0" smtClean="0">
                <a:solidFill>
                  <a:schemeClr val="tx1"/>
                </a:solidFill>
              </a:rPr>
              <a:t>UAS</a:t>
            </a:r>
            <a:r>
              <a:rPr lang="mk-MK" sz="2400" dirty="0" smtClean="0">
                <a:solidFill>
                  <a:schemeClr val="tx1"/>
                </a:solidFill>
              </a:rPr>
              <a:t>и, сертификат за пловидбеност, </a:t>
            </a:r>
            <a:endParaRPr lang="en-US" sz="2400" dirty="0" smtClean="0">
              <a:solidFill>
                <a:schemeClr val="tx1"/>
              </a:solidFill>
            </a:endParaRPr>
          </a:p>
          <a:p>
            <a:pPr marL="0" indent="0">
              <a:buNone/>
            </a:pPr>
            <a:r>
              <a:rPr lang="en-US" sz="2400" dirty="0">
                <a:solidFill>
                  <a:schemeClr val="tx1"/>
                </a:solidFill>
              </a:rPr>
              <a:t> </a:t>
            </a:r>
            <a:r>
              <a:rPr lang="en-US" sz="2400" dirty="0" smtClean="0">
                <a:solidFill>
                  <a:schemeClr val="tx1"/>
                </a:solidFill>
              </a:rPr>
              <a:t>  </a:t>
            </a:r>
            <a:r>
              <a:rPr lang="mk-MK" sz="2400" dirty="0" smtClean="0">
                <a:solidFill>
                  <a:schemeClr val="tx1"/>
                </a:solidFill>
              </a:rPr>
              <a:t>лиценцирани далечински пилоти, </a:t>
            </a:r>
            <a:r>
              <a:rPr lang="en-US" sz="2400" dirty="0" smtClean="0">
                <a:solidFill>
                  <a:schemeClr val="tx1"/>
                </a:solidFill>
              </a:rPr>
              <a:t>SMS, AOC</a:t>
            </a:r>
            <a:endParaRPr lang="en-US" sz="2400" dirty="0">
              <a:solidFill>
                <a:schemeClr val="tx1"/>
              </a:solidFill>
            </a:endParaRPr>
          </a:p>
        </p:txBody>
      </p:sp>
      <p:pic>
        <p:nvPicPr>
          <p:cNvPr id="4" name="Picture 3" descr="www.caa.gov.m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47738" y="17585"/>
            <a:ext cx="2444262" cy="1072661"/>
          </a:xfrm>
          <a:prstGeom prst="rect">
            <a:avLst/>
          </a:prstGeom>
          <a:ln/>
        </p:spPr>
        <p:style>
          <a:lnRef idx="1">
            <a:schemeClr val="accent1"/>
          </a:lnRef>
          <a:fillRef idx="2">
            <a:schemeClr val="accent1"/>
          </a:fillRef>
          <a:effectRef idx="1">
            <a:schemeClr val="accent1"/>
          </a:effectRef>
          <a:fontRef idx="minor">
            <a:schemeClr val="dk1"/>
          </a:fontRef>
        </p:style>
      </p:pic>
      <p:sp>
        <p:nvSpPr>
          <p:cNvPr id="5" name="Rounded Rectangle 29">
            <a:extLst>
              <a:ext uri="{FF2B5EF4-FFF2-40B4-BE49-F238E27FC236}">
                <a16:creationId xmlns:a16="http://schemas.microsoft.com/office/drawing/2014/main" xmlns="" id="{8D8240D9-E54F-1849-ACE2-8F37E196E3A2}"/>
              </a:ext>
            </a:extLst>
          </p:cNvPr>
          <p:cNvSpPr/>
          <p:nvPr/>
        </p:nvSpPr>
        <p:spPr>
          <a:xfrm>
            <a:off x="8383465" y="2515701"/>
            <a:ext cx="1151792" cy="747345"/>
          </a:xfrm>
          <a:prstGeom prst="roundRect">
            <a:avLst>
              <a:gd name="adj" fmla="val 10000"/>
            </a:avLst>
          </a:prstGeom>
          <a:blipFill rotWithShape="1">
            <a:blip r:embed="rId3"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hr-HR"/>
          </a:p>
        </p:txBody>
      </p:sp>
      <p:sp>
        <p:nvSpPr>
          <p:cNvPr id="6" name="Rounded Rectangle 31">
            <a:extLst>
              <a:ext uri="{FF2B5EF4-FFF2-40B4-BE49-F238E27FC236}">
                <a16:creationId xmlns:a16="http://schemas.microsoft.com/office/drawing/2014/main" xmlns="" id="{3DDE9FAF-3039-AB83-C4D2-6D99EF84F166}"/>
              </a:ext>
            </a:extLst>
          </p:cNvPr>
          <p:cNvSpPr/>
          <p:nvPr/>
        </p:nvSpPr>
        <p:spPr>
          <a:xfrm>
            <a:off x="8305798" y="3716945"/>
            <a:ext cx="1282212" cy="716575"/>
          </a:xfrm>
          <a:prstGeom prst="roundRect">
            <a:avLst>
              <a:gd name="adj" fmla="val 10000"/>
            </a:avLst>
          </a:prstGeom>
          <a:blipFill rotWithShape="1">
            <a:blip r:embed="rId4"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hr-HR"/>
          </a:p>
        </p:txBody>
      </p:sp>
      <p:sp>
        <p:nvSpPr>
          <p:cNvPr id="7" name="Rounded Rectangle 37">
            <a:extLst>
              <a:ext uri="{FF2B5EF4-FFF2-40B4-BE49-F238E27FC236}">
                <a16:creationId xmlns:a16="http://schemas.microsoft.com/office/drawing/2014/main" xmlns="" id="{B5B15A1D-6841-223C-DF48-50F6AA14F8D4}"/>
              </a:ext>
            </a:extLst>
          </p:cNvPr>
          <p:cNvSpPr/>
          <p:nvPr/>
        </p:nvSpPr>
        <p:spPr>
          <a:xfrm>
            <a:off x="8305798" y="4948971"/>
            <a:ext cx="1282212" cy="738552"/>
          </a:xfrm>
          <a:prstGeom prst="roundRect">
            <a:avLst>
              <a:gd name="adj" fmla="val 10000"/>
            </a:avLst>
          </a:prstGeom>
          <a:blipFill rotWithShape="1">
            <a:blip r:embed="rId5" cstate="screen">
              <a:extLst>
                <a:ext uri="{28A0092B-C50C-407E-A947-70E740481C1C}">
                  <a14:useLocalDpi xmlns:a14="http://schemas.microsoft.com/office/drawing/2010/main" xmlns=""/>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hr-HR"/>
          </a:p>
        </p:txBody>
      </p:sp>
    </p:spTree>
    <p:extLst>
      <p:ext uri="{BB962C8B-B14F-4D97-AF65-F5344CB8AC3E}">
        <p14:creationId xmlns:p14="http://schemas.microsoft.com/office/powerpoint/2010/main" xmlns="" val="41487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TotalTime>
  <Words>3218</Words>
  <Application>Microsoft Office PowerPoint</Application>
  <PresentationFormat>Custom</PresentationFormat>
  <Paragraphs>481</Paragraphs>
  <Slides>46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Acrobat Document</vt:lpstr>
      <vt:lpstr>Европска регулатива за воздухоплови без екипаж (ЕУ 2019/945 и ЕУ 2019/947)</vt:lpstr>
      <vt:lpstr>                                       Агенда</vt:lpstr>
      <vt:lpstr>                                                      Дефиниции и вовед - Кратенки                                                         </vt:lpstr>
      <vt:lpstr>                                         Дефиниции и вовед </vt:lpstr>
      <vt:lpstr>                             Одговорности</vt:lpstr>
      <vt:lpstr>           Регистрирање на Оператор на воздухоплови без екипаж</vt:lpstr>
      <vt:lpstr>                      Регистрација / Безбедност </vt:lpstr>
      <vt:lpstr>                              Осигурување</vt:lpstr>
      <vt:lpstr>                      Категории на Воздухоплови без екипаж</vt:lpstr>
      <vt:lpstr>                               Отворена категорија</vt:lpstr>
      <vt:lpstr>                        Отворена категорија   (подкатегории)</vt:lpstr>
      <vt:lpstr>             Отворена категорија - Подкатегорија А1</vt:lpstr>
      <vt:lpstr>                       Отворена категорија - Подкатегорија А1</vt:lpstr>
      <vt:lpstr>                     Отворена категорија - Подкатегорија А2</vt:lpstr>
      <vt:lpstr>                      Отворена категорија - Подкатегорија А3</vt:lpstr>
      <vt:lpstr>                      Тренинг за далечински пилот</vt:lpstr>
      <vt:lpstr>Slide 17</vt:lpstr>
      <vt:lpstr>      Тренинг за далечински пилот – Подкатегорија А2</vt:lpstr>
      <vt:lpstr>                                Одговорности на далечинскиот пилот</vt:lpstr>
      <vt:lpstr>                        Одговорности на далечинскиот пилот</vt:lpstr>
      <vt:lpstr>         Одговорност на операторот на Воздухоплов без екипаж</vt:lpstr>
      <vt:lpstr>         Одговорност на операторот на Воздухоплов без екипаж</vt:lpstr>
      <vt:lpstr>                                              Животна  средина</vt:lpstr>
      <vt:lpstr>                             Посебна категорија</vt:lpstr>
      <vt:lpstr>                  Посебна категорија – Проценка на ризик</vt:lpstr>
      <vt:lpstr>                               Посебна категорија – SORA</vt:lpstr>
      <vt:lpstr>                            Посебна категорија – SORA</vt:lpstr>
      <vt:lpstr>                         Посебна категорија - PDRA</vt:lpstr>
      <vt:lpstr>                       Посебна категорија - PDRA</vt:lpstr>
      <vt:lpstr>                   Посебна категорија – PDRA   S 01</vt:lpstr>
      <vt:lpstr>                  Посебна категорија – PDRA   S 02</vt:lpstr>
      <vt:lpstr>                           Посебна категорија – PDRA   G 01</vt:lpstr>
      <vt:lpstr>                     Посебна категорија – PDRA   G 02</vt:lpstr>
      <vt:lpstr>                          Посебна категорија – PDRA   G 03</vt:lpstr>
      <vt:lpstr>               Посебна категорија – Стандардно сценарио</vt:lpstr>
      <vt:lpstr>                Посебна категорија – Стандардно сценарио</vt:lpstr>
      <vt:lpstr>                         Стандардно сценарио 01 - STS 01</vt:lpstr>
      <vt:lpstr>                 Стандардно сценарио 02 - STS 02</vt:lpstr>
      <vt:lpstr>   Компетенции на далечински пилот во Стандардно сценарио</vt:lpstr>
      <vt:lpstr>       Посебна категорија – Сертифицирање на Воздухоплов без екипаж</vt:lpstr>
      <vt:lpstr>                  LUC - Сертификат за оператор на дрон </vt:lpstr>
      <vt:lpstr>                        LUC - Сертификат за оператор на дрон</vt:lpstr>
      <vt:lpstr>                              Посебна категорија - резиме</vt:lpstr>
      <vt:lpstr>                                 Сертифицирана категорија</vt:lpstr>
      <vt:lpstr>                     Сертифицирана категорија</vt:lpstr>
      <vt:lpstr>                              Благодарност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Европска регулатива за воздухоплови без екипаж</dc:title>
  <dc:creator>Janaki Kostov</dc:creator>
  <cp:lastModifiedBy>Janaki</cp:lastModifiedBy>
  <cp:revision>228</cp:revision>
  <dcterms:created xsi:type="dcterms:W3CDTF">2024-04-23T05:53:29Z</dcterms:created>
  <dcterms:modified xsi:type="dcterms:W3CDTF">2024-10-08T14:17:53Z</dcterms:modified>
</cp:coreProperties>
</file>